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2" r:id="rId2"/>
    <p:sldId id="368" r:id="rId3"/>
    <p:sldId id="362" r:id="rId4"/>
    <p:sldId id="363" r:id="rId5"/>
    <p:sldId id="364" r:id="rId6"/>
    <p:sldId id="365" r:id="rId7"/>
    <p:sldId id="366" r:id="rId8"/>
    <p:sldId id="367" r:id="rId9"/>
    <p:sldId id="369" r:id="rId10"/>
    <p:sldId id="370" r:id="rId11"/>
    <p:sldId id="371" r:id="rId12"/>
    <p:sldId id="372" r:id="rId13"/>
    <p:sldId id="373" r:id="rId14"/>
    <p:sldId id="374" r:id="rId15"/>
    <p:sldId id="375" r:id="rId16"/>
    <p:sldId id="376" r:id="rId17"/>
    <p:sldId id="377" r:id="rId18"/>
    <p:sldId id="378" r:id="rId19"/>
    <p:sldId id="380" r:id="rId20"/>
    <p:sldId id="381" r:id="rId21"/>
    <p:sldId id="329" r:id="rId22"/>
    <p:sldId id="328" r:id="rId23"/>
    <p:sldId id="382" r:id="rId24"/>
  </p:sldIdLst>
  <p:sldSz cx="9144000" cy="6858000" type="screen4x3"/>
  <p:notesSz cx="6858000" cy="9144000"/>
  <p:defaultText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9779" autoAdjust="0"/>
  </p:normalViewPr>
  <p:slideViewPr>
    <p:cSldViewPr snapToGrid="0" snapToObjects="1">
      <p:cViewPr varScale="1">
        <p:scale>
          <a:sx n="70" d="100"/>
          <a:sy n="70" d="100"/>
        </p:scale>
        <p:origin x="11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 styl wz. tyt.</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8603604-73FC-8D45-9005-BA0FE469277E}" type="datetimeFigureOut">
              <a:rPr lang="pl-PL" smtClean="0"/>
              <a:t>01.04.2020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66082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tekst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8603604-73FC-8D45-9005-BA0FE469277E}" type="datetimeFigureOut">
              <a:rPr lang="pl-PL" smtClean="0"/>
              <a:t>01.04.2020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64597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 styl wz. tyt.</a:t>
            </a:r>
          </a:p>
        </p:txBody>
      </p:sp>
      <p:sp>
        <p:nvSpPr>
          <p:cNvPr id="3" name="Symbol zastępczy tekst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8603604-73FC-8D45-9005-BA0FE469277E}" type="datetimeFigureOut">
              <a:rPr lang="pl-PL" smtClean="0"/>
              <a:t>01.04.2020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152525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8603604-73FC-8D45-9005-BA0FE469277E}" type="datetimeFigureOut">
              <a:rPr lang="pl-PL" smtClean="0"/>
              <a:t>01.04.2020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220874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 styl wz. tyt.</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C8603604-73FC-8D45-9005-BA0FE469277E}" type="datetimeFigureOut">
              <a:rPr lang="pl-PL" smtClean="0"/>
              <a:t>01.04.2020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327111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8603604-73FC-8D45-9005-BA0FE469277E}" type="datetimeFigureOut">
              <a:rPr lang="pl-PL" smtClean="0"/>
              <a:t>01.04.2020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281498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 styl wz. tyt.</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8603604-73FC-8D45-9005-BA0FE469277E}" type="datetimeFigureOut">
              <a:rPr lang="pl-PL" smtClean="0"/>
              <a:t>01.04.2020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232856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daty 2"/>
          <p:cNvSpPr>
            <a:spLocks noGrp="1"/>
          </p:cNvSpPr>
          <p:nvPr>
            <p:ph type="dt" sz="half" idx="10"/>
          </p:nvPr>
        </p:nvSpPr>
        <p:spPr/>
        <p:txBody>
          <a:bodyPr/>
          <a:lstStyle/>
          <a:p>
            <a:fld id="{C8603604-73FC-8D45-9005-BA0FE469277E}" type="datetimeFigureOut">
              <a:rPr lang="pl-PL" smtClean="0"/>
              <a:t>01.04.2020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427348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8603604-73FC-8D45-9005-BA0FE469277E}" type="datetimeFigureOut">
              <a:rPr lang="pl-PL" smtClean="0"/>
              <a:t>01.04.2020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283605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 styl wz. tyt.</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8603604-73FC-8D45-9005-BA0FE469277E}" type="datetimeFigureOut">
              <a:rPr lang="pl-PL" smtClean="0"/>
              <a:t>01.04.2020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377039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 styl wz. tyt.</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8603604-73FC-8D45-9005-BA0FE469277E}" type="datetimeFigureOut">
              <a:rPr lang="pl-PL" smtClean="0"/>
              <a:t>01.04.2020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1BF32DB-7CF5-D744-8276-88297AB5D64D}" type="slidenum">
              <a:rPr lang="pl-PL" smtClean="0"/>
              <a:t>‹#›</a:t>
            </a:fld>
            <a:endParaRPr lang="pl-PL"/>
          </a:p>
        </p:txBody>
      </p:sp>
    </p:spTree>
    <p:extLst>
      <p:ext uri="{BB962C8B-B14F-4D97-AF65-F5344CB8AC3E}">
        <p14:creationId xmlns:p14="http://schemas.microsoft.com/office/powerpoint/2010/main" val="19196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000090"/>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 styl wz. tyt.</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03604-73FC-8D45-9005-BA0FE469277E}" type="datetimeFigureOut">
              <a:rPr lang="pl-PL" smtClean="0"/>
              <a:t>01.04.2020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F32DB-7CF5-D744-8276-88297AB5D64D}" type="slidenum">
              <a:rPr lang="pl-PL" smtClean="0"/>
              <a:t>‹#›</a:t>
            </a:fld>
            <a:endParaRPr lang="pl-PL"/>
          </a:p>
        </p:txBody>
      </p:sp>
    </p:spTree>
    <p:extLst>
      <p:ext uri="{BB962C8B-B14F-4D97-AF65-F5344CB8AC3E}">
        <p14:creationId xmlns:p14="http://schemas.microsoft.com/office/powerpoint/2010/main" val="275792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kontomlodziezowe.com/najlepsze-konto-mlodziezowe-rank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kontomlodziezowe.com/najlepsze-konto-mlodziezowe-rank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kontomlodziezowe.com/najlepsze-konto-mlodziezowe-rank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kontomlodziezowe.com/najlepsze-konto-mlodziezowe-rank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s://www.infokonsument.pl/wp-content/uploads/2015/02/Depositphotos_2565275_m.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s://www.infokonsument.pl/wp-content/uploads/2015/02/Depositphotos_2565275_m.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0" y="0"/>
            <a:ext cx="9144000" cy="6858000"/>
          </a:xfrm>
          <a:prstGeom prst="rect">
            <a:avLst/>
          </a:prstGeom>
        </p:spPr>
      </p:pic>
      <p:sp>
        <p:nvSpPr>
          <p:cNvPr id="2" name="PoleTekstowe 1"/>
          <p:cNvSpPr txBox="1"/>
          <p:nvPr/>
        </p:nvSpPr>
        <p:spPr>
          <a:xfrm>
            <a:off x="6091109" y="5863384"/>
            <a:ext cx="1578452" cy="830997"/>
          </a:xfrm>
          <a:prstGeom prst="rect">
            <a:avLst/>
          </a:prstGeom>
          <a:noFill/>
        </p:spPr>
        <p:txBody>
          <a:bodyPr wrap="none" rtlCol="0">
            <a:spAutoFit/>
          </a:bodyPr>
          <a:lstStyle/>
          <a:p>
            <a:pPr algn="ctr"/>
            <a:r>
              <a:rPr lang="pl-PL" b="1" dirty="0">
                <a:solidFill>
                  <a:srgbClr val="000090"/>
                </a:solidFill>
              </a:rPr>
              <a:t>Piotr Urbaniak</a:t>
            </a:r>
          </a:p>
          <a:p>
            <a:pPr algn="ctr"/>
            <a:endParaRPr lang="pl-PL" sz="1200" b="1" dirty="0">
              <a:solidFill>
                <a:srgbClr val="000090"/>
              </a:solidFill>
            </a:endParaRPr>
          </a:p>
          <a:p>
            <a:pPr algn="ctr"/>
            <a:r>
              <a:rPr lang="pl-PL" b="1" dirty="0">
                <a:solidFill>
                  <a:srgbClr val="000090"/>
                </a:solidFill>
              </a:rPr>
              <a:t>CDN Leszno</a:t>
            </a:r>
          </a:p>
        </p:txBody>
      </p:sp>
      <p:pic>
        <p:nvPicPr>
          <p:cNvPr id="6" name="Obraz 5"/>
          <p:cNvPicPr>
            <a:picLocks noChangeAspect="1"/>
          </p:cNvPicPr>
          <p:nvPr/>
        </p:nvPicPr>
        <p:blipFill rotWithShape="1">
          <a:blip r:embed="rId3"/>
          <a:srcRect r="17917"/>
          <a:stretch/>
        </p:blipFill>
        <p:spPr>
          <a:xfrm>
            <a:off x="3259667" y="3780585"/>
            <a:ext cx="2501900" cy="2032000"/>
          </a:xfrm>
          <a:prstGeom prst="rect">
            <a:avLst/>
          </a:prstGeom>
          <a:ln>
            <a:noFill/>
          </a:ln>
          <a:effectLst>
            <a:softEdge rad="112500"/>
          </a:effectLst>
        </p:spPr>
      </p:pic>
      <p:sp>
        <p:nvSpPr>
          <p:cNvPr id="8" name="PoleTekstowe 7"/>
          <p:cNvSpPr txBox="1"/>
          <p:nvPr/>
        </p:nvSpPr>
        <p:spPr>
          <a:xfrm>
            <a:off x="381000" y="1584961"/>
            <a:ext cx="8026400" cy="2123658"/>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6600" b="1" spc="150" dirty="0">
                <a:ln w="11430"/>
                <a:solidFill>
                  <a:srgbClr val="000090"/>
                </a:solidFill>
                <a:effectLst>
                  <a:glow rad="228600">
                    <a:schemeClr val="accent2">
                      <a:satMod val="175000"/>
                      <a:alpha val="40000"/>
                    </a:schemeClr>
                  </a:glow>
                  <a:outerShdw blurRad="25400" algn="tl" rotWithShape="0">
                    <a:srgbClr val="000000">
                      <a:alpha val="43000"/>
                    </a:srgbClr>
                  </a:outerShdw>
                </a:effectLst>
                <a:latin typeface="Arial"/>
                <a:cs typeface="Arial"/>
              </a:rPr>
              <a:t>BANKOWE KONTA MŁODZIEŻOWE</a:t>
            </a:r>
          </a:p>
        </p:txBody>
      </p:sp>
      <p:pic>
        <p:nvPicPr>
          <p:cNvPr id="9" name="Obraz 8">
            <a:extLst>
              <a:ext uri="{FF2B5EF4-FFF2-40B4-BE49-F238E27FC236}">
                <a16:creationId xmlns:a16="http://schemas.microsoft.com/office/drawing/2014/main" xmlns="" id="{488D170A-70CC-A44D-AC0B-49A3BFBEBF04}"/>
              </a:ext>
            </a:extLst>
          </p:cNvPr>
          <p:cNvPicPr>
            <a:picLocks noChangeAspect="1"/>
          </p:cNvPicPr>
          <p:nvPr/>
        </p:nvPicPr>
        <p:blipFill>
          <a:blip r:embed="rId4"/>
          <a:stretch>
            <a:fillRect/>
          </a:stretch>
        </p:blipFill>
        <p:spPr>
          <a:xfrm>
            <a:off x="432386" y="555609"/>
            <a:ext cx="601758" cy="273630"/>
          </a:xfrm>
          <a:prstGeom prst="rect">
            <a:avLst/>
          </a:prstGeom>
        </p:spPr>
      </p:pic>
      <p:pic>
        <p:nvPicPr>
          <p:cNvPr id="10" name="Obraz 9" descr="&amp;Logo@CDN">
            <a:extLst>
              <a:ext uri="{FF2B5EF4-FFF2-40B4-BE49-F238E27FC236}">
                <a16:creationId xmlns:a16="http://schemas.microsoft.com/office/drawing/2014/main" xmlns="" id="{B2991E44-3C4D-234C-92DE-5DE427E75C2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6555" y="208408"/>
            <a:ext cx="1299845" cy="273630"/>
          </a:xfrm>
          <a:prstGeom prst="rect">
            <a:avLst/>
          </a:prstGeom>
          <a:noFill/>
          <a:ln>
            <a:noFill/>
          </a:ln>
        </p:spPr>
      </p:pic>
    </p:spTree>
    <p:extLst>
      <p:ext uri="{BB962C8B-B14F-4D97-AF65-F5344CB8AC3E}">
        <p14:creationId xmlns:p14="http://schemas.microsoft.com/office/powerpoint/2010/main" val="5357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0" fill="hold"/>
                                        <p:tgtEl>
                                          <p:spTgt spid="8"/>
                                        </p:tgtEl>
                                        <p:attrNameLst>
                                          <p:attrName>ppt_w</p:attrName>
                                        </p:attrNameLst>
                                      </p:cBhvr>
                                      <p:tavLst>
                                        <p:tav tm="0">
                                          <p:val>
                                            <p:fltVal val="0"/>
                                          </p:val>
                                        </p:tav>
                                        <p:tav tm="100000">
                                          <p:val>
                                            <p:strVal val="#ppt_w"/>
                                          </p:val>
                                        </p:tav>
                                      </p:tavLst>
                                    </p:anim>
                                    <p:anim calcmode="lin" valueType="num">
                                      <p:cBhvr>
                                        <p:cTn id="8" dur="4000" fill="hold"/>
                                        <p:tgtEl>
                                          <p:spTgt spid="8"/>
                                        </p:tgtEl>
                                        <p:attrNameLst>
                                          <p:attrName>ppt_h</p:attrName>
                                        </p:attrNameLst>
                                      </p:cBhvr>
                                      <p:tavLst>
                                        <p:tav tm="0">
                                          <p:val>
                                            <p:fltVal val="0"/>
                                          </p:val>
                                        </p:tav>
                                        <p:tav tm="100000">
                                          <p:val>
                                            <p:strVal val="#ppt_h"/>
                                          </p:val>
                                        </p:tav>
                                      </p:tavLst>
                                    </p:anim>
                                    <p:animEffect transition="in" filter="fade">
                                      <p:cBhvr>
                                        <p:cTn id="9"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938992"/>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Na co zwrócić uwagę przy wyborze konta młodzieżowego?</a:t>
            </a:r>
          </a:p>
        </p:txBody>
      </p:sp>
      <p:sp>
        <p:nvSpPr>
          <p:cNvPr id="2" name="Prostokąt 1"/>
          <p:cNvSpPr/>
          <p:nvPr/>
        </p:nvSpPr>
        <p:spPr>
          <a:xfrm>
            <a:off x="186267" y="4118143"/>
            <a:ext cx="8720665" cy="923330"/>
          </a:xfrm>
          <a:prstGeom prst="rect">
            <a:avLst/>
          </a:prstGeom>
        </p:spPr>
        <p:txBody>
          <a:bodyPr wrap="square">
            <a:spAutoFit/>
          </a:bodyPr>
          <a:lstStyle/>
          <a:p>
            <a:pPr algn="just"/>
            <a:r>
              <a:rPr lang="pl-PL" dirty="0">
                <a:solidFill>
                  <a:srgbClr val="FFFFFF"/>
                </a:solidFill>
              </a:rPr>
              <a:t>Zdecydowana większość największych banków w Polsce oferuje darmowe rachunki – czyli takie, które prowadzone są bezpłatnie. Jeśli ktoś chce Ci zaoferować konto z miesięczną opłatą za jego posiadanie, poszukaj czegoś innego.</a:t>
            </a: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Darmowe prowadzenie konta</a:t>
            </a:r>
          </a:p>
        </p:txBody>
      </p:sp>
      <p:pic>
        <p:nvPicPr>
          <p:cNvPr id="3" name="Obraz 2"/>
          <p:cNvPicPr>
            <a:picLocks noChangeAspect="1"/>
          </p:cNvPicPr>
          <p:nvPr/>
        </p:nvPicPr>
        <p:blipFill>
          <a:blip r:embed="rId4"/>
          <a:stretch>
            <a:fillRect/>
          </a:stretch>
        </p:blipFill>
        <p:spPr>
          <a:xfrm>
            <a:off x="25401" y="1397000"/>
            <a:ext cx="1947334" cy="973667"/>
          </a:xfrm>
          <a:prstGeom prst="rect">
            <a:avLst/>
          </a:prstGeom>
        </p:spPr>
      </p:pic>
    </p:spTree>
    <p:extLst>
      <p:ext uri="{BB962C8B-B14F-4D97-AF65-F5344CB8AC3E}">
        <p14:creationId xmlns:p14="http://schemas.microsoft.com/office/powerpoint/2010/main" val="34951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938992"/>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Na co zwrócić uwagę przy wyborze konta młodzieżowego?</a:t>
            </a:r>
          </a:p>
        </p:txBody>
      </p:sp>
      <p:sp>
        <p:nvSpPr>
          <p:cNvPr id="2" name="Prostokąt 1"/>
          <p:cNvSpPr/>
          <p:nvPr/>
        </p:nvSpPr>
        <p:spPr>
          <a:xfrm>
            <a:off x="186267" y="4118143"/>
            <a:ext cx="8720665" cy="1200329"/>
          </a:xfrm>
          <a:prstGeom prst="rect">
            <a:avLst/>
          </a:prstGeom>
        </p:spPr>
        <p:txBody>
          <a:bodyPr wrap="square">
            <a:spAutoFit/>
          </a:bodyPr>
          <a:lstStyle/>
          <a:p>
            <a:pPr algn="just"/>
            <a:r>
              <a:rPr lang="pl-PL" dirty="0">
                <a:solidFill>
                  <a:srgbClr val="FFFFFF"/>
                </a:solidFill>
              </a:rPr>
              <a:t>Podobnie jak darmowe prowadzenie jest już standardem, tak samo należy oczekiwać od banku bezpłatnych przelewów przez </a:t>
            </a:r>
            <a:r>
              <a:rPr lang="pl-PL" dirty="0" err="1">
                <a:solidFill>
                  <a:srgbClr val="FFFFFF"/>
                </a:solidFill>
              </a:rPr>
              <a:t>internet</a:t>
            </a:r>
            <a:r>
              <a:rPr lang="pl-PL" dirty="0">
                <a:solidFill>
                  <a:srgbClr val="FFFFFF"/>
                </a:solidFill>
              </a:rPr>
              <a:t>. Nawet jeśli obecnie rzadko z nich korzystasz (będziesz korzystać), to w przyszłości będzie to naturalny i częsty sposób przekazywania pieniędzy. Musi być darmowy.</a:t>
            </a: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Darmowe przelewy przez </a:t>
            </a:r>
            <a:r>
              <a:rPr lang="pl-PL" sz="3200" b="1" dirty="0" err="1">
                <a:solidFill>
                  <a:srgbClr val="FFFFFF"/>
                </a:solidFill>
              </a:rPr>
              <a:t>internet</a:t>
            </a:r>
            <a:endParaRPr lang="pl-PL" sz="3200" b="1" dirty="0">
              <a:solidFill>
                <a:srgbClr val="FFFFFF"/>
              </a:solidFill>
            </a:endParaRPr>
          </a:p>
        </p:txBody>
      </p:sp>
      <p:pic>
        <p:nvPicPr>
          <p:cNvPr id="3" name="Obraz 2"/>
          <p:cNvPicPr>
            <a:picLocks noChangeAspect="1"/>
          </p:cNvPicPr>
          <p:nvPr/>
        </p:nvPicPr>
        <p:blipFill>
          <a:blip r:embed="rId4"/>
          <a:stretch>
            <a:fillRect/>
          </a:stretch>
        </p:blipFill>
        <p:spPr>
          <a:xfrm>
            <a:off x="25401" y="1397000"/>
            <a:ext cx="1947334" cy="973667"/>
          </a:xfrm>
          <a:prstGeom prst="rect">
            <a:avLst/>
          </a:prstGeom>
        </p:spPr>
      </p:pic>
    </p:spTree>
    <p:extLst>
      <p:ext uri="{BB962C8B-B14F-4D97-AF65-F5344CB8AC3E}">
        <p14:creationId xmlns:p14="http://schemas.microsoft.com/office/powerpoint/2010/main" val="26665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938992"/>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Na co zwrócić uwagę przy wyborze konta młodzieżowego?</a:t>
            </a:r>
          </a:p>
        </p:txBody>
      </p:sp>
      <p:sp>
        <p:nvSpPr>
          <p:cNvPr id="2" name="Prostokąt 1"/>
          <p:cNvSpPr/>
          <p:nvPr/>
        </p:nvSpPr>
        <p:spPr>
          <a:xfrm>
            <a:off x="186267" y="4118143"/>
            <a:ext cx="8720665" cy="1754327"/>
          </a:xfrm>
          <a:prstGeom prst="rect">
            <a:avLst/>
          </a:prstGeom>
        </p:spPr>
        <p:txBody>
          <a:bodyPr wrap="square">
            <a:spAutoFit/>
          </a:bodyPr>
          <a:lstStyle/>
          <a:p>
            <a:pPr algn="just"/>
            <a:r>
              <a:rPr lang="pl-PL" dirty="0">
                <a:solidFill>
                  <a:srgbClr val="FFFFFF"/>
                </a:solidFill>
              </a:rPr>
              <a:t>Internet jest już dziś tak powszechny, że z powodzeniem można załatwić za jego pośrednictwem wszystkie niezbędne formalności. Tak samo jest z kontem bankowym – wypełniasz formularz na stronie WWW, czekasz, aż kurier dostarczy dokumenty, wraz </a:t>
            </a:r>
            <a:br>
              <a:rPr lang="pl-PL" dirty="0">
                <a:solidFill>
                  <a:srgbClr val="FFFFFF"/>
                </a:solidFill>
              </a:rPr>
            </a:br>
            <a:r>
              <a:rPr lang="pl-PL" dirty="0">
                <a:solidFill>
                  <a:srgbClr val="FFFFFF"/>
                </a:solidFill>
              </a:rPr>
              <a:t>z rodzicem czytacie umowę, podpisujecie ją i za parę dni Twoje konto jest już aktywne. Jeśli Twój rodzic ciągle mówi, żebyś nie zawracał mu głowy wizytami w banku, z pomocą przychodzi </a:t>
            </a:r>
            <a:r>
              <a:rPr lang="pl-PL" dirty="0" err="1">
                <a:solidFill>
                  <a:srgbClr val="FFFFFF"/>
                </a:solidFill>
              </a:rPr>
              <a:t>internet</a:t>
            </a:r>
            <a:r>
              <a:rPr lang="pl-PL" dirty="0">
                <a:solidFill>
                  <a:srgbClr val="FFFFFF"/>
                </a:solidFill>
              </a:rPr>
              <a:t>.</a:t>
            </a: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Możliwość otwarcia konta przez </a:t>
            </a:r>
            <a:r>
              <a:rPr lang="pl-PL" sz="3200" b="1" dirty="0" err="1">
                <a:solidFill>
                  <a:srgbClr val="FFFFFF"/>
                </a:solidFill>
              </a:rPr>
              <a:t>internet</a:t>
            </a:r>
            <a:endParaRPr lang="pl-PL" sz="3200" b="1" dirty="0">
              <a:solidFill>
                <a:srgbClr val="FFFFFF"/>
              </a:solidFill>
            </a:endParaRPr>
          </a:p>
        </p:txBody>
      </p:sp>
      <p:pic>
        <p:nvPicPr>
          <p:cNvPr id="3" name="Obraz 2"/>
          <p:cNvPicPr>
            <a:picLocks noChangeAspect="1"/>
          </p:cNvPicPr>
          <p:nvPr/>
        </p:nvPicPr>
        <p:blipFill>
          <a:blip r:embed="rId4"/>
          <a:stretch>
            <a:fillRect/>
          </a:stretch>
        </p:blipFill>
        <p:spPr>
          <a:xfrm>
            <a:off x="25401" y="1397000"/>
            <a:ext cx="1947334" cy="973667"/>
          </a:xfrm>
          <a:prstGeom prst="rect">
            <a:avLst/>
          </a:prstGeom>
        </p:spPr>
      </p:pic>
    </p:spTree>
    <p:extLst>
      <p:ext uri="{BB962C8B-B14F-4D97-AF65-F5344CB8AC3E}">
        <p14:creationId xmlns:p14="http://schemas.microsoft.com/office/powerpoint/2010/main" val="20634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Ile kosztuje konto młodzieżowe w banku?</a:t>
            </a:r>
          </a:p>
        </p:txBody>
      </p:sp>
      <p:sp>
        <p:nvSpPr>
          <p:cNvPr id="2" name="Prostokąt 1"/>
          <p:cNvSpPr/>
          <p:nvPr/>
        </p:nvSpPr>
        <p:spPr>
          <a:xfrm>
            <a:off x="186267" y="4118143"/>
            <a:ext cx="8720665" cy="1200329"/>
          </a:xfrm>
          <a:prstGeom prst="rect">
            <a:avLst/>
          </a:prstGeom>
        </p:spPr>
        <p:txBody>
          <a:bodyPr wrap="square">
            <a:spAutoFit/>
          </a:bodyPr>
          <a:lstStyle/>
          <a:p>
            <a:pPr algn="just"/>
            <a:r>
              <a:rPr lang="pl-PL" dirty="0">
                <a:solidFill>
                  <a:srgbClr val="FFFFFF"/>
                </a:solidFill>
              </a:rPr>
              <a:t>Zdecydowana większość kont młodzieżowych jest prowadzona bezpłatnie – oznacza to, że za samo posiadanie rachunku (a wcześniej jego otwarcie), bank nie pobiera opłat. Mimo to zawsze przed wyborem banku i podpisaniem umowy trzeba sprawdzić stałe, miesięczne koszty. </a:t>
            </a:r>
            <a:endParaRPr lang="pl-PL" dirty="0">
              <a:solidFill>
                <a:srgbClr val="FFFFFF"/>
              </a:solidFill>
              <a:hlinkClick r:id="rId4"/>
            </a:endParaRP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Otwarcie i prowadzenie konta</a:t>
            </a:r>
          </a:p>
        </p:txBody>
      </p:sp>
      <p:pic>
        <p:nvPicPr>
          <p:cNvPr id="4" name="Obraz 3"/>
          <p:cNvPicPr>
            <a:picLocks noChangeAspect="1"/>
          </p:cNvPicPr>
          <p:nvPr/>
        </p:nvPicPr>
        <p:blipFill>
          <a:blip r:embed="rId5"/>
          <a:stretch>
            <a:fillRect/>
          </a:stretch>
        </p:blipFill>
        <p:spPr>
          <a:xfrm>
            <a:off x="0" y="1474997"/>
            <a:ext cx="1966662" cy="1311108"/>
          </a:xfrm>
          <a:prstGeom prst="rect">
            <a:avLst/>
          </a:prstGeom>
        </p:spPr>
      </p:pic>
    </p:spTree>
    <p:extLst>
      <p:ext uri="{BB962C8B-B14F-4D97-AF65-F5344CB8AC3E}">
        <p14:creationId xmlns:p14="http://schemas.microsoft.com/office/powerpoint/2010/main" val="36716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Effect transition="in" filter="fade">
                                      <p:cBhvr>
                                        <p:cTn id="9" dur="4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Ile kosztuje konto młodzieżowe w banku?</a:t>
            </a:r>
          </a:p>
        </p:txBody>
      </p:sp>
      <p:sp>
        <p:nvSpPr>
          <p:cNvPr id="2" name="Prostokąt 1"/>
          <p:cNvSpPr/>
          <p:nvPr/>
        </p:nvSpPr>
        <p:spPr>
          <a:xfrm>
            <a:off x="186267" y="4118143"/>
            <a:ext cx="8720665" cy="2031325"/>
          </a:xfrm>
          <a:prstGeom prst="rect">
            <a:avLst/>
          </a:prstGeom>
        </p:spPr>
        <p:txBody>
          <a:bodyPr wrap="square">
            <a:spAutoFit/>
          </a:bodyPr>
          <a:lstStyle/>
          <a:p>
            <a:pPr algn="just"/>
            <a:r>
              <a:rPr lang="pl-PL" dirty="0">
                <a:solidFill>
                  <a:srgbClr val="FFFFFF"/>
                </a:solidFill>
              </a:rPr>
              <a:t>Podstawowe   operacje   wykonywane   samodzielnie,   tak  jak   przelewy   przez      </a:t>
            </a:r>
            <a:r>
              <a:rPr lang="pl-PL" dirty="0" err="1">
                <a:solidFill>
                  <a:srgbClr val="FFFFFF"/>
                </a:solidFill>
              </a:rPr>
              <a:t>internet</a:t>
            </a:r>
            <a:r>
              <a:rPr lang="pl-PL" dirty="0">
                <a:solidFill>
                  <a:srgbClr val="FFFFFF"/>
                </a:solidFill>
              </a:rPr>
              <a:t>, </a:t>
            </a:r>
            <a:br>
              <a:rPr lang="pl-PL" dirty="0">
                <a:solidFill>
                  <a:srgbClr val="FFFFFF"/>
                </a:solidFill>
              </a:rPr>
            </a:br>
            <a:r>
              <a:rPr lang="pl-PL" dirty="0">
                <a:solidFill>
                  <a:srgbClr val="FFFFFF"/>
                </a:solidFill>
              </a:rPr>
              <a:t>w większości banków są darmowe. Zdarzają się jednak takie konta, w których bez opłat przelewać możemy pieniądze jedynie na konta w tym samym banku, a za tzw. przelewy zewnętrzne, czyli te do innych banków, trzeba zapłacić na przykład 50 gr lub 1 zł. Wydaje się, że to niewielka kwota, jednak pobieranie opłat za przelewy w obecnych czasach jest przeżytkiem. Dobre konto młodzieżowe powinno oferować darmowe przelewy internetowe do innych banków.</a:t>
            </a:r>
            <a:endParaRPr lang="pl-PL" dirty="0">
              <a:solidFill>
                <a:srgbClr val="FFFFFF"/>
              </a:solidFill>
              <a:hlinkClick r:id="rId4"/>
            </a:endParaRP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Przelewy</a:t>
            </a:r>
          </a:p>
        </p:txBody>
      </p:sp>
      <p:pic>
        <p:nvPicPr>
          <p:cNvPr id="4" name="Obraz 3"/>
          <p:cNvPicPr>
            <a:picLocks noChangeAspect="1"/>
          </p:cNvPicPr>
          <p:nvPr/>
        </p:nvPicPr>
        <p:blipFill>
          <a:blip r:embed="rId5"/>
          <a:stretch>
            <a:fillRect/>
          </a:stretch>
        </p:blipFill>
        <p:spPr>
          <a:xfrm>
            <a:off x="0" y="1474997"/>
            <a:ext cx="1966662" cy="1311108"/>
          </a:xfrm>
          <a:prstGeom prst="rect">
            <a:avLst/>
          </a:prstGeom>
        </p:spPr>
      </p:pic>
    </p:spTree>
    <p:extLst>
      <p:ext uri="{BB962C8B-B14F-4D97-AF65-F5344CB8AC3E}">
        <p14:creationId xmlns:p14="http://schemas.microsoft.com/office/powerpoint/2010/main" val="1710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Ile kosztuje konto młodzieżowe w banku?</a:t>
            </a:r>
          </a:p>
        </p:txBody>
      </p:sp>
      <p:sp>
        <p:nvSpPr>
          <p:cNvPr id="2" name="Prostokąt 1"/>
          <p:cNvSpPr/>
          <p:nvPr/>
        </p:nvSpPr>
        <p:spPr>
          <a:xfrm>
            <a:off x="186267" y="4118143"/>
            <a:ext cx="8720665" cy="1754327"/>
          </a:xfrm>
          <a:prstGeom prst="rect">
            <a:avLst/>
          </a:prstGeom>
        </p:spPr>
        <p:txBody>
          <a:bodyPr wrap="square">
            <a:spAutoFit/>
          </a:bodyPr>
          <a:lstStyle/>
          <a:p>
            <a:pPr algn="just"/>
            <a:r>
              <a:rPr lang="pl-PL" dirty="0">
                <a:solidFill>
                  <a:srgbClr val="FFFFFF"/>
                </a:solidFill>
              </a:rPr>
              <a:t>Korzystanie z bankomatów trzeba podzielić na dwie kategorie – wypłaty z bankomatów własnych (czyli tych, należących do banku lub do sieci, z którą bank współpracuje) oraz wypłaty z bankomatów obcych. Te pierwsze są darmowe, choć liczba bankomatów jest zależna od banku – w jednym może ich być kilka tysięcy, w innym kilkaset (w całym kraju).</a:t>
            </a:r>
          </a:p>
          <a:p>
            <a:pPr algn="just"/>
            <a:r>
              <a:rPr lang="pl-PL" dirty="0">
                <a:solidFill>
                  <a:srgbClr val="FFFFFF"/>
                </a:solidFill>
              </a:rPr>
              <a:t>Wypłaty z bankomatów obcych są płatne, i to całkiem sporo – często jest to kwota 5 zł. Dlatego zawsze należy sprawdzić, z jakich bankomatów możesz korzystać.</a:t>
            </a:r>
            <a:endParaRPr lang="pl-PL" dirty="0">
              <a:solidFill>
                <a:srgbClr val="FFFFFF"/>
              </a:solidFill>
              <a:hlinkClick r:id="rId4"/>
            </a:endParaRP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Wypłaty z bankomatów</a:t>
            </a:r>
          </a:p>
        </p:txBody>
      </p:sp>
      <p:pic>
        <p:nvPicPr>
          <p:cNvPr id="4" name="Obraz 3"/>
          <p:cNvPicPr>
            <a:picLocks noChangeAspect="1"/>
          </p:cNvPicPr>
          <p:nvPr/>
        </p:nvPicPr>
        <p:blipFill>
          <a:blip r:embed="rId5"/>
          <a:stretch>
            <a:fillRect/>
          </a:stretch>
        </p:blipFill>
        <p:spPr>
          <a:xfrm>
            <a:off x="0" y="1474997"/>
            <a:ext cx="1966662" cy="1311108"/>
          </a:xfrm>
          <a:prstGeom prst="rect">
            <a:avLst/>
          </a:prstGeom>
        </p:spPr>
      </p:pic>
    </p:spTree>
    <p:extLst>
      <p:ext uri="{BB962C8B-B14F-4D97-AF65-F5344CB8AC3E}">
        <p14:creationId xmlns:p14="http://schemas.microsoft.com/office/powerpoint/2010/main" val="13711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Ile kosztuje konto młodzieżowe w banku?</a:t>
            </a:r>
          </a:p>
        </p:txBody>
      </p:sp>
      <p:sp>
        <p:nvSpPr>
          <p:cNvPr id="2" name="Prostokąt 1"/>
          <p:cNvSpPr/>
          <p:nvPr/>
        </p:nvSpPr>
        <p:spPr>
          <a:xfrm>
            <a:off x="186267" y="4118143"/>
            <a:ext cx="8720665" cy="2308324"/>
          </a:xfrm>
          <a:prstGeom prst="rect">
            <a:avLst/>
          </a:prstGeom>
        </p:spPr>
        <p:txBody>
          <a:bodyPr wrap="square">
            <a:spAutoFit/>
          </a:bodyPr>
          <a:lstStyle/>
          <a:p>
            <a:pPr algn="just"/>
            <a:r>
              <a:rPr lang="pl-PL" dirty="0">
                <a:solidFill>
                  <a:srgbClr val="FFFFFF"/>
                </a:solidFill>
              </a:rPr>
              <a:t>W przypadku „plastikowego pieniądza” najczęściej mamy do czynienia następującą zasadą: jeśli często korzystasz z karty, nie ponosisz żadnych opłat za jej posiadanie. Co to znaczy? Bank określa minimalną kwotę, którą należy wydać w miesiącu przy użyciu karty, aby za nią nie płacić – może to być na przykład 100 lub 200 złotych. Jeśli Twoje wydatki będą mniejsze, za kartę zapłacisz kilka złotych (najczęściej od 3 do 5 zł).</a:t>
            </a:r>
          </a:p>
          <a:p>
            <a:pPr algn="just"/>
            <a:r>
              <a:rPr lang="pl-PL" dirty="0">
                <a:solidFill>
                  <a:srgbClr val="FFFFFF"/>
                </a:solidFill>
              </a:rPr>
              <a:t>W przypadku kont młodzieżowych zdarza się jednak,  że  banki   idą    na       rękę      młodym </a:t>
            </a:r>
            <a:br>
              <a:rPr lang="pl-PL" dirty="0">
                <a:solidFill>
                  <a:srgbClr val="FFFFFF"/>
                </a:solidFill>
              </a:rPr>
            </a:br>
            <a:r>
              <a:rPr lang="pl-PL" dirty="0">
                <a:solidFill>
                  <a:srgbClr val="FFFFFF"/>
                </a:solidFill>
              </a:rPr>
              <a:t>i zwalniają ją z obowiązku wydawania kwoty minimalnej, a karta staje się darmowa bez żadnych warunków – tak na przykład jest w mBanku, czy ING.</a:t>
            </a:r>
            <a:endParaRPr lang="pl-PL" dirty="0">
              <a:solidFill>
                <a:srgbClr val="FFFFFF"/>
              </a:solidFill>
              <a:hlinkClick r:id="rId4"/>
            </a:endParaRP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Posiadanie karty płatniczej</a:t>
            </a:r>
          </a:p>
        </p:txBody>
      </p:sp>
      <p:pic>
        <p:nvPicPr>
          <p:cNvPr id="4" name="Obraz 3"/>
          <p:cNvPicPr>
            <a:picLocks noChangeAspect="1"/>
          </p:cNvPicPr>
          <p:nvPr/>
        </p:nvPicPr>
        <p:blipFill>
          <a:blip r:embed="rId5"/>
          <a:stretch>
            <a:fillRect/>
          </a:stretch>
        </p:blipFill>
        <p:spPr>
          <a:xfrm>
            <a:off x="0" y="1474997"/>
            <a:ext cx="1966662" cy="1311108"/>
          </a:xfrm>
          <a:prstGeom prst="rect">
            <a:avLst/>
          </a:prstGeom>
        </p:spPr>
      </p:pic>
    </p:spTree>
    <p:extLst>
      <p:ext uri="{BB962C8B-B14F-4D97-AF65-F5344CB8AC3E}">
        <p14:creationId xmlns:p14="http://schemas.microsoft.com/office/powerpoint/2010/main" val="40504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bank chroni Twoje pieniądze?</a:t>
            </a:r>
          </a:p>
        </p:txBody>
      </p:sp>
      <p:sp>
        <p:nvSpPr>
          <p:cNvPr id="2" name="Prostokąt 1"/>
          <p:cNvSpPr/>
          <p:nvPr/>
        </p:nvSpPr>
        <p:spPr>
          <a:xfrm>
            <a:off x="186267" y="3728684"/>
            <a:ext cx="8720665" cy="2862323"/>
          </a:xfrm>
          <a:prstGeom prst="rect">
            <a:avLst/>
          </a:prstGeom>
        </p:spPr>
        <p:txBody>
          <a:bodyPr wrap="square">
            <a:spAutoFit/>
          </a:bodyPr>
          <a:lstStyle/>
          <a:p>
            <a:pPr algn="just"/>
            <a:r>
              <a:rPr lang="pl-PL" dirty="0">
                <a:solidFill>
                  <a:srgbClr val="FFFFFF"/>
                </a:solidFill>
              </a:rPr>
              <a:t>Banki stosują hasła statyczne, maskowane oraz jednorazowe. Jak je rozróżnić? Hasło statyczne ustalasz samodzielnie. Nie zmienia się ono aż do momentu, gdy sam je zmodyfikujesz. Dla Twojego bezpieczeństwa hasło musi zawierać cyfry, małe i duże litery oraz znaki specjalne. Maskowanie polega na wpisaniu wybranych znaków z hasła statycznego. O tym, które znaki wpisać za każdym razem decyduje system bankowy. Z kolei hasła jednorazowe tracą ważność zaraz po ich użyciu. Bank wysyła je pocztą lub SMS-em na podany przez Ciebie numer telefonu. Kody te możesz wykorzystać jedynie do wykonania ściśle określonej operacji na koncie. Z hasłem jednorazowym dostarczanym SMS-em bank przesyła również dane transakcji, np. jej kwotę. Z takiego hasła możesz skorzystać w krótkim czasie, ponieważ traci ono swoją ważność w ciągu kilku minut. </a:t>
            </a:r>
          </a:p>
        </p:txBody>
      </p:sp>
      <p:sp>
        <p:nvSpPr>
          <p:cNvPr id="8" name="Prostokąt 7"/>
          <p:cNvSpPr/>
          <p:nvPr/>
        </p:nvSpPr>
        <p:spPr>
          <a:xfrm>
            <a:off x="169331" y="2832725"/>
            <a:ext cx="8720665" cy="584776"/>
          </a:xfrm>
          <a:prstGeom prst="rect">
            <a:avLst/>
          </a:prstGeom>
        </p:spPr>
        <p:txBody>
          <a:bodyPr wrap="square">
            <a:spAutoFit/>
          </a:bodyPr>
          <a:lstStyle/>
          <a:p>
            <a:pPr algn="ctr"/>
            <a:r>
              <a:rPr lang="pl-PL" sz="3200" b="1" dirty="0">
                <a:solidFill>
                  <a:srgbClr val="FFFFFF"/>
                </a:solidFill>
              </a:rPr>
              <a:t>Hasło do logowania i operacji na koncie</a:t>
            </a:r>
          </a:p>
        </p:txBody>
      </p:sp>
      <p:pic>
        <p:nvPicPr>
          <p:cNvPr id="10" name="Obraz 9">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6895" y="1455029"/>
            <a:ext cx="1949768" cy="1220438"/>
          </a:xfrm>
          <a:prstGeom prst="rect">
            <a:avLst/>
          </a:prstGeom>
          <a:noFill/>
          <a:ln>
            <a:noFill/>
          </a:ln>
        </p:spPr>
      </p:pic>
    </p:spTree>
    <p:extLst>
      <p:ext uri="{BB962C8B-B14F-4D97-AF65-F5344CB8AC3E}">
        <p14:creationId xmlns:p14="http://schemas.microsoft.com/office/powerpoint/2010/main" val="8527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Effect transition="in" filter="fade">
                                      <p:cBhvr>
                                        <p:cTn id="9" dur="4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bank chroni Twoje pieniądze?</a:t>
            </a:r>
          </a:p>
        </p:txBody>
      </p:sp>
      <p:sp>
        <p:nvSpPr>
          <p:cNvPr id="2" name="Prostokąt 1"/>
          <p:cNvSpPr/>
          <p:nvPr/>
        </p:nvSpPr>
        <p:spPr>
          <a:xfrm>
            <a:off x="186267" y="3728684"/>
            <a:ext cx="8720665" cy="1477328"/>
          </a:xfrm>
          <a:prstGeom prst="rect">
            <a:avLst/>
          </a:prstGeom>
        </p:spPr>
        <p:txBody>
          <a:bodyPr wrap="square">
            <a:spAutoFit/>
          </a:bodyPr>
          <a:lstStyle/>
          <a:p>
            <a:pPr algn="just"/>
            <a:r>
              <a:rPr lang="pl-PL" dirty="0">
                <a:solidFill>
                  <a:srgbClr val="FFFFFF"/>
                </a:solidFill>
              </a:rPr>
              <a:t>Limit ten pozwala Ci na wyznaczenie kwoty, powyżej której przelewy z Twojego konta internetowego nie będą realizowane jednego dnia. Podobny limit można ustawić dla pojedynczej transakcji, operacji wypłat gotówki oraz dla transakcji regulowanych kartą płatniczą. Tym sposobem bank zabezpiecza Cię przed jednorazowymi, dużymi wypłatami z konta. </a:t>
            </a:r>
          </a:p>
        </p:txBody>
      </p:sp>
      <p:sp>
        <p:nvSpPr>
          <p:cNvPr id="8" name="Prostokąt 7"/>
          <p:cNvSpPr/>
          <p:nvPr/>
        </p:nvSpPr>
        <p:spPr>
          <a:xfrm>
            <a:off x="169331" y="2832725"/>
            <a:ext cx="8720665" cy="584776"/>
          </a:xfrm>
          <a:prstGeom prst="rect">
            <a:avLst/>
          </a:prstGeom>
        </p:spPr>
        <p:txBody>
          <a:bodyPr wrap="square">
            <a:spAutoFit/>
          </a:bodyPr>
          <a:lstStyle/>
          <a:p>
            <a:pPr algn="ctr"/>
            <a:r>
              <a:rPr lang="pl-PL" sz="3200" b="1" dirty="0">
                <a:solidFill>
                  <a:srgbClr val="FFFFFF"/>
                </a:solidFill>
              </a:rPr>
              <a:t>Dzienny limit transakcji na koncie</a:t>
            </a:r>
          </a:p>
        </p:txBody>
      </p:sp>
      <p:pic>
        <p:nvPicPr>
          <p:cNvPr id="10" name="Obraz 9">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6895" y="1455029"/>
            <a:ext cx="1949768" cy="1220438"/>
          </a:xfrm>
          <a:prstGeom prst="rect">
            <a:avLst/>
          </a:prstGeom>
          <a:noFill/>
          <a:ln>
            <a:noFill/>
          </a:ln>
        </p:spPr>
      </p:pic>
    </p:spTree>
    <p:extLst>
      <p:ext uri="{BB962C8B-B14F-4D97-AF65-F5344CB8AC3E}">
        <p14:creationId xmlns:p14="http://schemas.microsoft.com/office/powerpoint/2010/main" val="1309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sam możesz chronić swoje pieniądze?</a:t>
            </a:r>
          </a:p>
        </p:txBody>
      </p:sp>
      <p:sp>
        <p:nvSpPr>
          <p:cNvPr id="11" name="Ramka 10"/>
          <p:cNvSpPr/>
          <p:nvPr/>
        </p:nvSpPr>
        <p:spPr>
          <a:xfrm>
            <a:off x="609600" y="2444730"/>
            <a:ext cx="82296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PoleTekstowe 11"/>
          <p:cNvSpPr txBox="1"/>
          <p:nvPr/>
        </p:nvSpPr>
        <p:spPr>
          <a:xfrm>
            <a:off x="827704" y="2498844"/>
            <a:ext cx="444653" cy="707886"/>
          </a:xfrm>
          <a:prstGeom prst="rect">
            <a:avLst/>
          </a:prstGeom>
          <a:noFill/>
        </p:spPr>
        <p:txBody>
          <a:bodyPr wrap="none" rtlCol="0">
            <a:spAutoFit/>
          </a:bodyPr>
          <a:lstStyle/>
          <a:p>
            <a:r>
              <a:rPr lang="pl-PL" sz="4000" b="1" dirty="0">
                <a:solidFill>
                  <a:srgbClr val="FFFFFF"/>
                </a:solidFill>
              </a:rPr>
              <a:t>1</a:t>
            </a:r>
          </a:p>
        </p:txBody>
      </p:sp>
      <p:sp>
        <p:nvSpPr>
          <p:cNvPr id="13" name="PoleTekstowe 12"/>
          <p:cNvSpPr txBox="1"/>
          <p:nvPr/>
        </p:nvSpPr>
        <p:spPr>
          <a:xfrm>
            <a:off x="1447800" y="2520930"/>
            <a:ext cx="7442196" cy="707886"/>
          </a:xfrm>
          <a:prstGeom prst="rect">
            <a:avLst/>
          </a:prstGeom>
          <a:solidFill>
            <a:srgbClr val="C0504D"/>
          </a:solidFill>
        </p:spPr>
        <p:txBody>
          <a:bodyPr wrap="square" rtlCol="0">
            <a:spAutoFit/>
          </a:bodyPr>
          <a:lstStyle/>
          <a:p>
            <a:pPr lvl="0" algn="just"/>
            <a:r>
              <a:rPr lang="pl-PL" sz="2000" dirty="0">
                <a:solidFill>
                  <a:srgbClr val="FFFFFF"/>
                </a:solidFill>
              </a:rPr>
              <a:t>Loguj się do konta bankowego, korzystając z własnego, zabezpieczonego sprzętu. </a:t>
            </a:r>
          </a:p>
        </p:txBody>
      </p:sp>
      <p:sp>
        <p:nvSpPr>
          <p:cNvPr id="14" name="Ramka 13"/>
          <p:cNvSpPr/>
          <p:nvPr/>
        </p:nvSpPr>
        <p:spPr>
          <a:xfrm>
            <a:off x="626536" y="3359115"/>
            <a:ext cx="82296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PoleTekstowe 14"/>
          <p:cNvSpPr txBox="1"/>
          <p:nvPr/>
        </p:nvSpPr>
        <p:spPr>
          <a:xfrm>
            <a:off x="844640" y="3413229"/>
            <a:ext cx="444653" cy="707886"/>
          </a:xfrm>
          <a:prstGeom prst="rect">
            <a:avLst/>
          </a:prstGeom>
          <a:noFill/>
        </p:spPr>
        <p:txBody>
          <a:bodyPr wrap="none" rtlCol="0">
            <a:spAutoFit/>
          </a:bodyPr>
          <a:lstStyle/>
          <a:p>
            <a:r>
              <a:rPr lang="pl-PL" sz="4000" b="1" dirty="0">
                <a:solidFill>
                  <a:srgbClr val="FFFFFF"/>
                </a:solidFill>
              </a:rPr>
              <a:t>2</a:t>
            </a:r>
          </a:p>
        </p:txBody>
      </p:sp>
      <p:sp>
        <p:nvSpPr>
          <p:cNvPr id="16" name="PoleTekstowe 15"/>
          <p:cNvSpPr txBox="1"/>
          <p:nvPr/>
        </p:nvSpPr>
        <p:spPr>
          <a:xfrm>
            <a:off x="1464736" y="3435315"/>
            <a:ext cx="7442196" cy="707886"/>
          </a:xfrm>
          <a:prstGeom prst="rect">
            <a:avLst/>
          </a:prstGeom>
          <a:solidFill>
            <a:srgbClr val="C0504D"/>
          </a:solidFill>
        </p:spPr>
        <p:txBody>
          <a:bodyPr wrap="square" rtlCol="0">
            <a:spAutoFit/>
          </a:bodyPr>
          <a:lstStyle/>
          <a:p>
            <a:pPr lvl="0" algn="just"/>
            <a:r>
              <a:rPr lang="pl-PL" sz="2000" dirty="0">
                <a:solidFill>
                  <a:srgbClr val="FFFFFF"/>
                </a:solidFill>
              </a:rPr>
              <a:t>Unikaj kawiarenek internetowych i komputerów, na których pracuje wiele osób. </a:t>
            </a:r>
          </a:p>
        </p:txBody>
      </p:sp>
      <p:sp>
        <p:nvSpPr>
          <p:cNvPr id="17" name="Ramka 16"/>
          <p:cNvSpPr/>
          <p:nvPr/>
        </p:nvSpPr>
        <p:spPr>
          <a:xfrm>
            <a:off x="626539" y="4273500"/>
            <a:ext cx="82296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PoleTekstowe 17"/>
          <p:cNvSpPr txBox="1"/>
          <p:nvPr/>
        </p:nvSpPr>
        <p:spPr>
          <a:xfrm>
            <a:off x="844643" y="4327614"/>
            <a:ext cx="444653" cy="707886"/>
          </a:xfrm>
          <a:prstGeom prst="rect">
            <a:avLst/>
          </a:prstGeom>
          <a:noFill/>
        </p:spPr>
        <p:txBody>
          <a:bodyPr wrap="none" rtlCol="0">
            <a:spAutoFit/>
          </a:bodyPr>
          <a:lstStyle/>
          <a:p>
            <a:r>
              <a:rPr lang="pl-PL" sz="4000" b="1" dirty="0">
                <a:solidFill>
                  <a:srgbClr val="FFFFFF"/>
                </a:solidFill>
              </a:rPr>
              <a:t>3</a:t>
            </a:r>
          </a:p>
        </p:txBody>
      </p:sp>
      <p:sp>
        <p:nvSpPr>
          <p:cNvPr id="19" name="PoleTekstowe 18"/>
          <p:cNvSpPr txBox="1"/>
          <p:nvPr/>
        </p:nvSpPr>
        <p:spPr>
          <a:xfrm>
            <a:off x="1464739" y="4349700"/>
            <a:ext cx="7442196" cy="707886"/>
          </a:xfrm>
          <a:prstGeom prst="rect">
            <a:avLst/>
          </a:prstGeom>
          <a:solidFill>
            <a:srgbClr val="C0504D"/>
          </a:solidFill>
        </p:spPr>
        <p:txBody>
          <a:bodyPr wrap="square" rtlCol="0">
            <a:spAutoFit/>
          </a:bodyPr>
          <a:lstStyle/>
          <a:p>
            <a:pPr lvl="0" algn="just"/>
            <a:r>
              <a:rPr lang="pl-PL" sz="2000" dirty="0">
                <a:solidFill>
                  <a:srgbClr val="FFFFFF"/>
                </a:solidFill>
              </a:rPr>
              <a:t>Nie korzystaj z publicznych</a:t>
            </a:r>
          </a:p>
          <a:p>
            <a:pPr lvl="0" algn="just"/>
            <a:r>
              <a:rPr lang="pl-PL" sz="2000" dirty="0">
                <a:solidFill>
                  <a:srgbClr val="FFFFFF"/>
                </a:solidFill>
              </a:rPr>
              <a:t>sieci </a:t>
            </a:r>
            <a:r>
              <a:rPr lang="pl-PL" sz="2000" dirty="0" err="1">
                <a:solidFill>
                  <a:srgbClr val="FFFFFF"/>
                </a:solidFill>
              </a:rPr>
              <a:t>Wi</a:t>
            </a:r>
            <a:r>
              <a:rPr lang="pl-PL" sz="2000" dirty="0">
                <a:solidFill>
                  <a:srgbClr val="FFFFFF"/>
                </a:solidFill>
              </a:rPr>
              <a:t>-Fi.</a:t>
            </a:r>
          </a:p>
        </p:txBody>
      </p:sp>
      <p:sp>
        <p:nvSpPr>
          <p:cNvPr id="20" name="Ramka 19"/>
          <p:cNvSpPr/>
          <p:nvPr/>
        </p:nvSpPr>
        <p:spPr>
          <a:xfrm>
            <a:off x="626542" y="5221751"/>
            <a:ext cx="82296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PoleTekstowe 20"/>
          <p:cNvSpPr txBox="1"/>
          <p:nvPr/>
        </p:nvSpPr>
        <p:spPr>
          <a:xfrm>
            <a:off x="844646" y="5275865"/>
            <a:ext cx="444653" cy="707886"/>
          </a:xfrm>
          <a:prstGeom prst="rect">
            <a:avLst/>
          </a:prstGeom>
          <a:noFill/>
        </p:spPr>
        <p:txBody>
          <a:bodyPr wrap="none" rtlCol="0">
            <a:spAutoFit/>
          </a:bodyPr>
          <a:lstStyle/>
          <a:p>
            <a:r>
              <a:rPr lang="pl-PL" sz="4000" b="1" dirty="0">
                <a:solidFill>
                  <a:srgbClr val="FFFFFF"/>
                </a:solidFill>
              </a:rPr>
              <a:t>4</a:t>
            </a:r>
          </a:p>
        </p:txBody>
      </p:sp>
      <p:sp>
        <p:nvSpPr>
          <p:cNvPr id="22" name="PoleTekstowe 21"/>
          <p:cNvSpPr txBox="1"/>
          <p:nvPr/>
        </p:nvSpPr>
        <p:spPr>
          <a:xfrm>
            <a:off x="1464742" y="5297951"/>
            <a:ext cx="7442196" cy="707886"/>
          </a:xfrm>
          <a:prstGeom prst="rect">
            <a:avLst/>
          </a:prstGeom>
          <a:solidFill>
            <a:srgbClr val="C0504D"/>
          </a:solidFill>
        </p:spPr>
        <p:txBody>
          <a:bodyPr wrap="square" rtlCol="0">
            <a:spAutoFit/>
          </a:bodyPr>
          <a:lstStyle/>
          <a:p>
            <a:pPr lvl="0" algn="just"/>
            <a:r>
              <a:rPr lang="en-US" sz="2000" dirty="0" err="1">
                <a:solidFill>
                  <a:srgbClr val="FFFFFF"/>
                </a:solidFill>
              </a:rPr>
              <a:t>Zainstaluj</a:t>
            </a:r>
            <a:r>
              <a:rPr lang="en-US" sz="2000" dirty="0">
                <a:solidFill>
                  <a:srgbClr val="FFFFFF"/>
                </a:solidFill>
              </a:rPr>
              <a:t> </a:t>
            </a:r>
            <a:r>
              <a:rPr lang="en-US" sz="2000" dirty="0" err="1">
                <a:solidFill>
                  <a:srgbClr val="FFFFFF"/>
                </a:solidFill>
              </a:rPr>
              <a:t>legalne</a:t>
            </a:r>
            <a:r>
              <a:rPr lang="en-US" sz="2000" dirty="0">
                <a:solidFill>
                  <a:srgbClr val="FFFFFF"/>
                </a:solidFill>
              </a:rPr>
              <a:t> </a:t>
            </a:r>
            <a:r>
              <a:rPr lang="en-US" sz="2000" dirty="0" err="1">
                <a:solidFill>
                  <a:srgbClr val="FFFFFF"/>
                </a:solidFill>
              </a:rPr>
              <a:t>oprogramowanie</a:t>
            </a:r>
            <a:r>
              <a:rPr lang="en-US" sz="2000" dirty="0">
                <a:solidFill>
                  <a:srgbClr val="FFFFFF"/>
                </a:solidFill>
              </a:rPr>
              <a:t> </a:t>
            </a:r>
            <a:r>
              <a:rPr lang="en-US" sz="2000" dirty="0" err="1">
                <a:solidFill>
                  <a:srgbClr val="FFFFFF"/>
                </a:solidFill>
              </a:rPr>
              <a:t>i</a:t>
            </a:r>
            <a:r>
              <a:rPr lang="en-US" sz="2000" dirty="0">
                <a:solidFill>
                  <a:srgbClr val="FFFFFF"/>
                </a:solidFill>
              </a:rPr>
              <a:t> </a:t>
            </a:r>
            <a:r>
              <a:rPr lang="en-US" sz="2000" dirty="0" err="1">
                <a:solidFill>
                  <a:srgbClr val="FFFFFF"/>
                </a:solidFill>
              </a:rPr>
              <a:t>dobry</a:t>
            </a:r>
            <a:r>
              <a:rPr lang="en-US" sz="2000" dirty="0">
                <a:solidFill>
                  <a:srgbClr val="FFFFFF"/>
                </a:solidFill>
              </a:rPr>
              <a:t> program </a:t>
            </a:r>
          </a:p>
          <a:p>
            <a:pPr lvl="0" algn="just"/>
            <a:r>
              <a:rPr lang="en-US" sz="2000" dirty="0" err="1">
                <a:solidFill>
                  <a:srgbClr val="FFFFFF"/>
                </a:solidFill>
              </a:rPr>
              <a:t>Antywirusowy</a:t>
            </a:r>
            <a:r>
              <a:rPr lang="en-US" sz="2000">
                <a:solidFill>
                  <a:srgbClr val="FFFFFF"/>
                </a:solidFill>
              </a:rPr>
              <a:t>.</a:t>
            </a:r>
            <a:endParaRPr lang="pl-PL" sz="2000" dirty="0">
              <a:solidFill>
                <a:srgbClr val="FFFFFF"/>
              </a:solidFill>
            </a:endParaRPr>
          </a:p>
        </p:txBody>
      </p:sp>
    </p:spTree>
    <p:extLst>
      <p:ext uri="{BB962C8B-B14F-4D97-AF65-F5344CB8AC3E}">
        <p14:creationId xmlns:p14="http://schemas.microsoft.com/office/powerpoint/2010/main" val="35369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Effect transition="in" filter="fade">
                                      <p:cBhvr>
                                        <p:cTn id="9" dur="4000"/>
                                        <p:tgtEl>
                                          <p:spTgt spid="9"/>
                                        </p:tgtEl>
                                      </p:cBhvr>
                                    </p:animEffect>
                                  </p:childTnLst>
                                </p:cTn>
                              </p:par>
                            </p:childTnLst>
                          </p:cTn>
                        </p:par>
                        <p:par>
                          <p:cTn id="10" fill="hold">
                            <p:stCondLst>
                              <p:cond delay="400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800"/>
                                        <p:tgtEl>
                                          <p:spTgt spid="11"/>
                                        </p:tgtEl>
                                      </p:cBhvr>
                                    </p:animEffect>
                                  </p:childTnLst>
                                </p:cTn>
                              </p:par>
                            </p:childTnLst>
                          </p:cTn>
                        </p:par>
                        <p:par>
                          <p:cTn id="14" fill="hold">
                            <p:stCondLst>
                              <p:cond delay="4800"/>
                            </p:stCondLst>
                            <p:childTnLst>
                              <p:par>
                                <p:cTn id="15" presetID="6"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par>
                          <p:cTn id="18" fill="hold">
                            <p:stCondLst>
                              <p:cond delay="6800"/>
                            </p:stCondLst>
                            <p:childTnLst>
                              <p:par>
                                <p:cTn id="19" presetID="6"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par>
                          <p:cTn id="22" fill="hold">
                            <p:stCondLst>
                              <p:cond delay="8800"/>
                            </p:stCondLst>
                            <p:childTnLst>
                              <p:par>
                                <p:cTn id="23" presetID="6"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par>
                          <p:cTn id="26" fill="hold">
                            <p:stCondLst>
                              <p:cond delay="10800"/>
                            </p:stCondLst>
                            <p:childTnLst>
                              <p:par>
                                <p:cTn id="27" presetID="6"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par>
                          <p:cTn id="30" fill="hold">
                            <p:stCondLst>
                              <p:cond delay="12800"/>
                            </p:stCondLst>
                            <p:childTnLst>
                              <p:par>
                                <p:cTn id="31" presetID="6"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par>
                          <p:cTn id="34" fill="hold">
                            <p:stCondLst>
                              <p:cond delay="14800"/>
                            </p:stCondLst>
                            <p:childTnLst>
                              <p:par>
                                <p:cTn id="35" presetID="6"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par>
                          <p:cTn id="38" fill="hold">
                            <p:stCondLst>
                              <p:cond delay="16800"/>
                            </p:stCondLst>
                            <p:childTnLst>
                              <p:par>
                                <p:cTn id="39" presetID="6"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par>
                          <p:cTn id="42" fill="hold">
                            <p:stCondLst>
                              <p:cond delay="18800"/>
                            </p:stCondLst>
                            <p:childTnLst>
                              <p:par>
                                <p:cTn id="43" presetID="6"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ircle(in)">
                                      <p:cBhvr>
                                        <p:cTn id="45" dur="2000"/>
                                        <p:tgtEl>
                                          <p:spTgt spid="19"/>
                                        </p:tgtEl>
                                      </p:cBhvr>
                                    </p:animEffect>
                                  </p:childTnLst>
                                </p:cTn>
                              </p:par>
                            </p:childTnLst>
                          </p:cTn>
                        </p:par>
                        <p:par>
                          <p:cTn id="46" fill="hold">
                            <p:stCondLst>
                              <p:cond delay="20800"/>
                            </p:stCondLst>
                            <p:childTnLst>
                              <p:par>
                                <p:cTn id="47" presetID="6"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par>
                          <p:cTn id="50" fill="hold">
                            <p:stCondLst>
                              <p:cond delay="22800"/>
                            </p:stCondLst>
                            <p:childTnLst>
                              <p:par>
                                <p:cTn id="51" presetID="6"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childTnLst>
                          </p:cTn>
                        </p:par>
                        <p:par>
                          <p:cTn id="54" fill="hold">
                            <p:stCondLst>
                              <p:cond delay="24800"/>
                            </p:stCondLst>
                            <p:childTnLst>
                              <p:par>
                                <p:cTn id="55" presetID="6"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707886"/>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Co to jest konto bankowe?</a:t>
            </a:r>
          </a:p>
        </p:txBody>
      </p:sp>
      <p:sp>
        <p:nvSpPr>
          <p:cNvPr id="2" name="Prostokąt 1"/>
          <p:cNvSpPr/>
          <p:nvPr/>
        </p:nvSpPr>
        <p:spPr>
          <a:xfrm>
            <a:off x="186267" y="4219741"/>
            <a:ext cx="8720665" cy="1477328"/>
          </a:xfrm>
          <a:prstGeom prst="rect">
            <a:avLst/>
          </a:prstGeom>
        </p:spPr>
        <p:txBody>
          <a:bodyPr wrap="square">
            <a:spAutoFit/>
          </a:bodyPr>
          <a:lstStyle/>
          <a:p>
            <a:pPr algn="just"/>
            <a:r>
              <a:rPr lang="pl-PL" dirty="0">
                <a:solidFill>
                  <a:srgbClr val="FFFFFF"/>
                </a:solidFill>
              </a:rPr>
              <a:t>Otwierając konto bankowe podpisujesz z bankiem umowę, w której bank zobowiązuje się do stworzenia Ci osobistego miejsca, na które możesz wpłacać pieniądze i z którego możesz je także wypłacać i przelewać. Dodatkowo bank prowadzi rejestr wpływów i wydatków oraz na bieżąco kontroluje stan środków na koncie. Taka idea przyświeca rachunkowi bankowemu.</a:t>
            </a:r>
          </a:p>
        </p:txBody>
      </p:sp>
      <p:sp>
        <p:nvSpPr>
          <p:cNvPr id="8" name="Prostokąt 7"/>
          <p:cNvSpPr/>
          <p:nvPr/>
        </p:nvSpPr>
        <p:spPr>
          <a:xfrm>
            <a:off x="186267" y="1903272"/>
            <a:ext cx="8720665" cy="2062103"/>
          </a:xfrm>
          <a:prstGeom prst="rect">
            <a:avLst/>
          </a:prstGeom>
        </p:spPr>
        <p:txBody>
          <a:bodyPr wrap="square">
            <a:spAutoFit/>
          </a:bodyPr>
          <a:lstStyle/>
          <a:p>
            <a:pPr algn="just"/>
            <a:r>
              <a:rPr lang="pl-PL" sz="3200" dirty="0">
                <a:solidFill>
                  <a:srgbClr val="FFFFFF"/>
                </a:solidFill>
              </a:rPr>
              <a:t>Konto bankowe, nazywane również rachunkiem bankowym, to zapis należności oraz posiadanych przez klienta środków, który jest prowadzony przez bank.</a:t>
            </a:r>
            <a:endParaRPr lang="pl-PL" sz="3200" b="1" dirty="0">
              <a:solidFill>
                <a:srgbClr val="FFFFFF"/>
              </a:solidFill>
            </a:endParaRPr>
          </a:p>
        </p:txBody>
      </p:sp>
    </p:spTree>
    <p:extLst>
      <p:ext uri="{BB962C8B-B14F-4D97-AF65-F5344CB8AC3E}">
        <p14:creationId xmlns:p14="http://schemas.microsoft.com/office/powerpoint/2010/main" val="12524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Effect transition="in" filter="fade">
                                      <p:cBhvr>
                                        <p:cTn id="9" dur="4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sam możesz chronić swoje pieniądze?</a:t>
            </a:r>
          </a:p>
        </p:txBody>
      </p:sp>
      <p:sp>
        <p:nvSpPr>
          <p:cNvPr id="11" name="Ramka 10"/>
          <p:cNvSpPr/>
          <p:nvPr/>
        </p:nvSpPr>
        <p:spPr>
          <a:xfrm>
            <a:off x="609600" y="2444730"/>
            <a:ext cx="82296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PoleTekstowe 11"/>
          <p:cNvSpPr txBox="1"/>
          <p:nvPr/>
        </p:nvSpPr>
        <p:spPr>
          <a:xfrm>
            <a:off x="827704" y="2498844"/>
            <a:ext cx="444653" cy="707886"/>
          </a:xfrm>
          <a:prstGeom prst="rect">
            <a:avLst/>
          </a:prstGeom>
          <a:noFill/>
        </p:spPr>
        <p:txBody>
          <a:bodyPr wrap="none" rtlCol="0">
            <a:spAutoFit/>
          </a:bodyPr>
          <a:lstStyle/>
          <a:p>
            <a:r>
              <a:rPr lang="pl-PL" sz="4000" b="1" dirty="0">
                <a:solidFill>
                  <a:srgbClr val="FFFFFF"/>
                </a:solidFill>
              </a:rPr>
              <a:t>5</a:t>
            </a:r>
          </a:p>
        </p:txBody>
      </p:sp>
      <p:sp>
        <p:nvSpPr>
          <p:cNvPr id="13" name="PoleTekstowe 12"/>
          <p:cNvSpPr txBox="1"/>
          <p:nvPr/>
        </p:nvSpPr>
        <p:spPr>
          <a:xfrm>
            <a:off x="1447800" y="2520930"/>
            <a:ext cx="7442196" cy="707886"/>
          </a:xfrm>
          <a:prstGeom prst="rect">
            <a:avLst/>
          </a:prstGeom>
          <a:solidFill>
            <a:srgbClr val="C0504D"/>
          </a:solidFill>
        </p:spPr>
        <p:txBody>
          <a:bodyPr wrap="square" rtlCol="0">
            <a:spAutoFit/>
          </a:bodyPr>
          <a:lstStyle/>
          <a:p>
            <a:pPr lvl="0" algn="just"/>
            <a:r>
              <a:rPr lang="en-US" sz="2000" dirty="0" err="1">
                <a:solidFill>
                  <a:srgbClr val="FFFFFF"/>
                </a:solidFill>
              </a:rPr>
              <a:t>Ustal</a:t>
            </a:r>
            <a:r>
              <a:rPr lang="en-US" sz="2000" dirty="0">
                <a:solidFill>
                  <a:srgbClr val="FFFFFF"/>
                </a:solidFill>
              </a:rPr>
              <a:t> </a:t>
            </a:r>
            <a:r>
              <a:rPr lang="en-US" sz="2000" dirty="0" err="1">
                <a:solidFill>
                  <a:srgbClr val="FFFFFF"/>
                </a:solidFill>
              </a:rPr>
              <a:t>trudne</a:t>
            </a:r>
            <a:r>
              <a:rPr lang="en-US" sz="2000" dirty="0">
                <a:solidFill>
                  <a:srgbClr val="FFFFFF"/>
                </a:solidFill>
              </a:rPr>
              <a:t> </a:t>
            </a:r>
            <a:r>
              <a:rPr lang="en-US" sz="2000" dirty="0" err="1">
                <a:solidFill>
                  <a:srgbClr val="FFFFFF"/>
                </a:solidFill>
              </a:rPr>
              <a:t>hasło</a:t>
            </a:r>
            <a:r>
              <a:rPr lang="en-US" sz="2000" dirty="0">
                <a:solidFill>
                  <a:srgbClr val="FFFFFF"/>
                </a:solidFill>
              </a:rPr>
              <a:t> </a:t>
            </a:r>
            <a:r>
              <a:rPr lang="en-US" sz="2000" dirty="0" err="1">
                <a:solidFill>
                  <a:srgbClr val="FFFFFF"/>
                </a:solidFill>
              </a:rPr>
              <a:t>logowania</a:t>
            </a:r>
            <a:r>
              <a:rPr lang="en-US" sz="2000" dirty="0">
                <a:solidFill>
                  <a:srgbClr val="FFFFFF"/>
                </a:solidFill>
              </a:rPr>
              <a:t> do </a:t>
            </a:r>
            <a:r>
              <a:rPr lang="en-US" sz="2000" dirty="0" err="1">
                <a:solidFill>
                  <a:srgbClr val="FFFFFF"/>
                </a:solidFill>
              </a:rPr>
              <a:t>swojego</a:t>
            </a:r>
            <a:r>
              <a:rPr lang="en-US" sz="2000" dirty="0">
                <a:solidFill>
                  <a:srgbClr val="FFFFFF"/>
                </a:solidFill>
              </a:rPr>
              <a:t> </a:t>
            </a:r>
            <a:r>
              <a:rPr lang="en-US" sz="2000" dirty="0" err="1">
                <a:solidFill>
                  <a:srgbClr val="FFFFFF"/>
                </a:solidFill>
              </a:rPr>
              <a:t>konta</a:t>
            </a:r>
            <a:r>
              <a:rPr lang="en-US" sz="2000" dirty="0">
                <a:solidFill>
                  <a:srgbClr val="FFFFFF"/>
                </a:solidFill>
              </a:rPr>
              <a:t>. </a:t>
            </a:r>
            <a:r>
              <a:rPr lang="en-US" sz="2000" dirty="0" err="1">
                <a:solidFill>
                  <a:srgbClr val="FFFFFF"/>
                </a:solidFill>
              </a:rPr>
              <a:t>Zmieniaj</a:t>
            </a:r>
            <a:r>
              <a:rPr lang="en-US" sz="2000" dirty="0">
                <a:solidFill>
                  <a:srgbClr val="FFFFFF"/>
                </a:solidFill>
              </a:rPr>
              <a:t> je co </a:t>
            </a:r>
            <a:r>
              <a:rPr lang="en-US" sz="2000" dirty="0" err="1">
                <a:solidFill>
                  <a:srgbClr val="FFFFFF"/>
                </a:solidFill>
              </a:rPr>
              <a:t>jakiś</a:t>
            </a:r>
            <a:r>
              <a:rPr lang="en-US" sz="2000" dirty="0">
                <a:solidFill>
                  <a:srgbClr val="FFFFFF"/>
                </a:solidFill>
              </a:rPr>
              <a:t> </a:t>
            </a:r>
            <a:r>
              <a:rPr lang="en-US" sz="2000" dirty="0" err="1">
                <a:solidFill>
                  <a:srgbClr val="FFFFFF"/>
                </a:solidFill>
              </a:rPr>
              <a:t>czas</a:t>
            </a:r>
            <a:r>
              <a:rPr lang="en-US" sz="2000" dirty="0">
                <a:solidFill>
                  <a:srgbClr val="FFFFFF"/>
                </a:solidFill>
              </a:rPr>
              <a:t>, </a:t>
            </a:r>
            <a:r>
              <a:rPr lang="en-US" sz="2000" dirty="0" err="1">
                <a:solidFill>
                  <a:srgbClr val="FFFFFF"/>
                </a:solidFill>
              </a:rPr>
              <a:t>nawet</a:t>
            </a:r>
            <a:r>
              <a:rPr lang="en-US" sz="2000" dirty="0">
                <a:solidFill>
                  <a:srgbClr val="FFFFFF"/>
                </a:solidFill>
              </a:rPr>
              <a:t> </a:t>
            </a:r>
            <a:r>
              <a:rPr lang="en-US" sz="2000" dirty="0" err="1">
                <a:solidFill>
                  <a:srgbClr val="FFFFFF"/>
                </a:solidFill>
              </a:rPr>
              <a:t>jeśli</a:t>
            </a:r>
            <a:r>
              <a:rPr lang="en-US" sz="2000" dirty="0">
                <a:solidFill>
                  <a:srgbClr val="FFFFFF"/>
                </a:solidFill>
              </a:rPr>
              <a:t> bank </a:t>
            </a:r>
            <a:r>
              <a:rPr lang="en-US" sz="2000" dirty="0" err="1">
                <a:solidFill>
                  <a:srgbClr val="FFFFFF"/>
                </a:solidFill>
              </a:rPr>
              <a:t>nie</a:t>
            </a:r>
            <a:r>
              <a:rPr lang="en-US" sz="2000" dirty="0">
                <a:solidFill>
                  <a:srgbClr val="FFFFFF"/>
                </a:solidFill>
              </a:rPr>
              <a:t> </a:t>
            </a:r>
            <a:r>
              <a:rPr lang="en-US" sz="2000" dirty="0" err="1">
                <a:solidFill>
                  <a:srgbClr val="FFFFFF"/>
                </a:solidFill>
              </a:rPr>
              <a:t>wymusza</a:t>
            </a:r>
            <a:r>
              <a:rPr lang="en-US" sz="2000" dirty="0">
                <a:solidFill>
                  <a:srgbClr val="FFFFFF"/>
                </a:solidFill>
              </a:rPr>
              <a:t> </a:t>
            </a:r>
            <a:r>
              <a:rPr lang="en-US" sz="2000" dirty="0" err="1">
                <a:solidFill>
                  <a:srgbClr val="FFFFFF"/>
                </a:solidFill>
              </a:rPr>
              <a:t>takiej</a:t>
            </a:r>
            <a:r>
              <a:rPr lang="en-US" sz="2000" dirty="0">
                <a:solidFill>
                  <a:srgbClr val="FFFFFF"/>
                </a:solidFill>
              </a:rPr>
              <a:t> </a:t>
            </a:r>
            <a:r>
              <a:rPr lang="en-US" sz="2000" dirty="0" err="1">
                <a:solidFill>
                  <a:srgbClr val="FFFFFF"/>
                </a:solidFill>
              </a:rPr>
              <a:t>zmiany</a:t>
            </a:r>
            <a:r>
              <a:rPr lang="pl-PL" sz="2000" dirty="0">
                <a:solidFill>
                  <a:srgbClr val="FFFFFF"/>
                </a:solidFill>
              </a:rPr>
              <a:t>.</a:t>
            </a:r>
          </a:p>
        </p:txBody>
      </p:sp>
      <p:sp>
        <p:nvSpPr>
          <p:cNvPr id="14" name="Ramka 13"/>
          <p:cNvSpPr/>
          <p:nvPr/>
        </p:nvSpPr>
        <p:spPr>
          <a:xfrm>
            <a:off x="626536" y="3359115"/>
            <a:ext cx="82296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PoleTekstowe 14"/>
          <p:cNvSpPr txBox="1"/>
          <p:nvPr/>
        </p:nvSpPr>
        <p:spPr>
          <a:xfrm>
            <a:off x="844640" y="3413229"/>
            <a:ext cx="444653" cy="707886"/>
          </a:xfrm>
          <a:prstGeom prst="rect">
            <a:avLst/>
          </a:prstGeom>
          <a:noFill/>
        </p:spPr>
        <p:txBody>
          <a:bodyPr wrap="none" rtlCol="0">
            <a:spAutoFit/>
          </a:bodyPr>
          <a:lstStyle/>
          <a:p>
            <a:r>
              <a:rPr lang="pl-PL" sz="4000" b="1" dirty="0">
                <a:solidFill>
                  <a:srgbClr val="FFFFFF"/>
                </a:solidFill>
              </a:rPr>
              <a:t>6</a:t>
            </a:r>
          </a:p>
        </p:txBody>
      </p:sp>
      <p:sp>
        <p:nvSpPr>
          <p:cNvPr id="16" name="PoleTekstowe 15"/>
          <p:cNvSpPr txBox="1"/>
          <p:nvPr/>
        </p:nvSpPr>
        <p:spPr>
          <a:xfrm>
            <a:off x="1464736" y="3435315"/>
            <a:ext cx="7442196" cy="707886"/>
          </a:xfrm>
          <a:prstGeom prst="rect">
            <a:avLst/>
          </a:prstGeom>
          <a:solidFill>
            <a:srgbClr val="C0504D"/>
          </a:solidFill>
        </p:spPr>
        <p:txBody>
          <a:bodyPr wrap="square" rtlCol="0">
            <a:spAutoFit/>
          </a:bodyPr>
          <a:lstStyle/>
          <a:p>
            <a:pPr lvl="0" algn="just"/>
            <a:r>
              <a:rPr lang="en-US" sz="2000" dirty="0" err="1">
                <a:solidFill>
                  <a:srgbClr val="FFFFFF"/>
                </a:solidFill>
              </a:rPr>
              <a:t>Zamknięcie</a:t>
            </a:r>
            <a:r>
              <a:rPr lang="en-US" sz="2000" dirty="0">
                <a:solidFill>
                  <a:srgbClr val="FFFFFF"/>
                </a:solidFill>
              </a:rPr>
              <a:t> </a:t>
            </a:r>
            <a:r>
              <a:rPr lang="en-US" sz="2000" dirty="0" err="1">
                <a:solidFill>
                  <a:srgbClr val="FFFFFF"/>
                </a:solidFill>
              </a:rPr>
              <a:t>przeglądarki</a:t>
            </a:r>
            <a:r>
              <a:rPr lang="en-US" sz="2000" dirty="0">
                <a:solidFill>
                  <a:srgbClr val="FFFFFF"/>
                </a:solidFill>
              </a:rPr>
              <a:t> </a:t>
            </a:r>
            <a:r>
              <a:rPr lang="en-US" sz="2000" dirty="0" err="1">
                <a:solidFill>
                  <a:srgbClr val="FFFFFF"/>
                </a:solidFill>
              </a:rPr>
              <a:t>nie</a:t>
            </a:r>
            <a:r>
              <a:rPr lang="en-US" sz="2000" dirty="0">
                <a:solidFill>
                  <a:srgbClr val="FFFFFF"/>
                </a:solidFill>
              </a:rPr>
              <a:t> </a:t>
            </a:r>
            <a:r>
              <a:rPr lang="en-US" sz="2000" dirty="0" err="1">
                <a:solidFill>
                  <a:srgbClr val="FFFFFF"/>
                </a:solidFill>
              </a:rPr>
              <a:t>wystarczy</a:t>
            </a:r>
            <a:r>
              <a:rPr lang="en-US" sz="2000" dirty="0">
                <a:solidFill>
                  <a:srgbClr val="FFFFFF"/>
                </a:solidFill>
              </a:rPr>
              <a:t> do </a:t>
            </a:r>
            <a:r>
              <a:rPr lang="en-US" sz="2000" dirty="0" err="1">
                <a:solidFill>
                  <a:srgbClr val="FFFFFF"/>
                </a:solidFill>
              </a:rPr>
              <a:t>bezpiecznego</a:t>
            </a:r>
            <a:r>
              <a:rPr lang="en-US" sz="2000" dirty="0">
                <a:solidFill>
                  <a:srgbClr val="FFFFFF"/>
                </a:solidFill>
              </a:rPr>
              <a:t> </a:t>
            </a:r>
            <a:r>
              <a:rPr lang="en-US" sz="2000" dirty="0" err="1">
                <a:solidFill>
                  <a:srgbClr val="FFFFFF"/>
                </a:solidFill>
              </a:rPr>
              <a:t>zakończenia</a:t>
            </a:r>
            <a:r>
              <a:rPr lang="en-US" sz="2000" dirty="0">
                <a:solidFill>
                  <a:srgbClr val="FFFFFF"/>
                </a:solidFill>
              </a:rPr>
              <a:t> </a:t>
            </a:r>
            <a:r>
              <a:rPr lang="en-US" sz="2000" dirty="0" err="1">
                <a:solidFill>
                  <a:srgbClr val="FFFFFF"/>
                </a:solidFill>
              </a:rPr>
              <a:t>pracy</a:t>
            </a:r>
            <a:r>
              <a:rPr lang="en-US" sz="2000" dirty="0">
                <a:solidFill>
                  <a:srgbClr val="FFFFFF"/>
                </a:solidFill>
              </a:rPr>
              <a:t> </a:t>
            </a:r>
            <a:r>
              <a:rPr lang="en-US" sz="2000" dirty="0" err="1">
                <a:solidFill>
                  <a:srgbClr val="FFFFFF"/>
                </a:solidFill>
              </a:rPr>
              <a:t>na</a:t>
            </a:r>
            <a:r>
              <a:rPr lang="en-US" sz="2000" dirty="0">
                <a:solidFill>
                  <a:srgbClr val="FFFFFF"/>
                </a:solidFill>
              </a:rPr>
              <a:t> </a:t>
            </a:r>
            <a:r>
              <a:rPr lang="en-US" sz="2000" dirty="0" err="1">
                <a:solidFill>
                  <a:srgbClr val="FFFFFF"/>
                </a:solidFill>
              </a:rPr>
              <a:t>koncie</a:t>
            </a:r>
            <a:r>
              <a:rPr lang="en-US" sz="2000" dirty="0">
                <a:solidFill>
                  <a:srgbClr val="FFFFFF"/>
                </a:solidFill>
              </a:rPr>
              <a:t> </a:t>
            </a:r>
            <a:r>
              <a:rPr lang="en-US" sz="2000" dirty="0" err="1">
                <a:solidFill>
                  <a:srgbClr val="FFFFFF"/>
                </a:solidFill>
              </a:rPr>
              <a:t>internetowym</a:t>
            </a:r>
            <a:r>
              <a:rPr lang="en-US" sz="2000" dirty="0">
                <a:solidFill>
                  <a:srgbClr val="FFFFFF"/>
                </a:solidFill>
              </a:rPr>
              <a:t>. </a:t>
            </a:r>
            <a:r>
              <a:rPr lang="en-US" sz="2000" dirty="0" err="1">
                <a:solidFill>
                  <a:srgbClr val="FFFFFF"/>
                </a:solidFill>
              </a:rPr>
              <a:t>Korzystaj</a:t>
            </a:r>
            <a:r>
              <a:rPr lang="en-US" sz="2000" dirty="0">
                <a:solidFill>
                  <a:srgbClr val="FFFFFF"/>
                </a:solidFill>
              </a:rPr>
              <a:t> z </a:t>
            </a:r>
            <a:r>
              <a:rPr lang="en-US" sz="2000" dirty="0" err="1">
                <a:solidFill>
                  <a:srgbClr val="FFFFFF"/>
                </a:solidFill>
              </a:rPr>
              <a:t>opcji</a:t>
            </a:r>
            <a:r>
              <a:rPr lang="en-US" sz="2000" dirty="0">
                <a:solidFill>
                  <a:srgbClr val="FFFFFF"/>
                </a:solidFill>
              </a:rPr>
              <a:t> </a:t>
            </a:r>
            <a:r>
              <a:rPr lang="en-US" sz="2000" dirty="0" err="1">
                <a:solidFill>
                  <a:srgbClr val="FFFFFF"/>
                </a:solidFill>
              </a:rPr>
              <a:t>wylogowania</a:t>
            </a:r>
            <a:r>
              <a:rPr lang="pl-PL" sz="2000" dirty="0">
                <a:solidFill>
                  <a:srgbClr val="FFFFFF"/>
                </a:solidFill>
              </a:rPr>
              <a:t>.</a:t>
            </a:r>
          </a:p>
        </p:txBody>
      </p:sp>
      <p:sp>
        <p:nvSpPr>
          <p:cNvPr id="17" name="Ramka 16"/>
          <p:cNvSpPr/>
          <p:nvPr/>
        </p:nvSpPr>
        <p:spPr>
          <a:xfrm>
            <a:off x="626539" y="4273500"/>
            <a:ext cx="82296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PoleTekstowe 17"/>
          <p:cNvSpPr txBox="1"/>
          <p:nvPr/>
        </p:nvSpPr>
        <p:spPr>
          <a:xfrm>
            <a:off x="844643" y="4327614"/>
            <a:ext cx="444653" cy="707886"/>
          </a:xfrm>
          <a:prstGeom prst="rect">
            <a:avLst/>
          </a:prstGeom>
          <a:noFill/>
        </p:spPr>
        <p:txBody>
          <a:bodyPr wrap="none" rtlCol="0">
            <a:spAutoFit/>
          </a:bodyPr>
          <a:lstStyle/>
          <a:p>
            <a:r>
              <a:rPr lang="pl-PL" sz="4000" b="1" dirty="0">
                <a:solidFill>
                  <a:srgbClr val="FFFFFF"/>
                </a:solidFill>
              </a:rPr>
              <a:t>7</a:t>
            </a:r>
          </a:p>
        </p:txBody>
      </p:sp>
      <p:sp>
        <p:nvSpPr>
          <p:cNvPr id="19" name="PoleTekstowe 18"/>
          <p:cNvSpPr txBox="1"/>
          <p:nvPr/>
        </p:nvSpPr>
        <p:spPr>
          <a:xfrm>
            <a:off x="1464739" y="4349700"/>
            <a:ext cx="7442196" cy="707886"/>
          </a:xfrm>
          <a:prstGeom prst="rect">
            <a:avLst/>
          </a:prstGeom>
          <a:solidFill>
            <a:srgbClr val="C0504D"/>
          </a:solidFill>
        </p:spPr>
        <p:txBody>
          <a:bodyPr wrap="square" rtlCol="0">
            <a:spAutoFit/>
          </a:bodyPr>
          <a:lstStyle/>
          <a:p>
            <a:pPr lvl="0" algn="just"/>
            <a:r>
              <a:rPr lang="en-US" sz="2000" dirty="0" err="1">
                <a:solidFill>
                  <a:srgbClr val="FFFFFF"/>
                </a:solidFill>
              </a:rPr>
              <a:t>Nie</a:t>
            </a:r>
            <a:r>
              <a:rPr lang="en-US" sz="2000" dirty="0">
                <a:solidFill>
                  <a:srgbClr val="FFFFFF"/>
                </a:solidFill>
              </a:rPr>
              <a:t> </a:t>
            </a:r>
            <a:r>
              <a:rPr lang="en-US" sz="2000" dirty="0" err="1">
                <a:solidFill>
                  <a:srgbClr val="FFFFFF"/>
                </a:solidFill>
              </a:rPr>
              <a:t>ufaj</a:t>
            </a:r>
            <a:r>
              <a:rPr lang="en-US" sz="2000" dirty="0">
                <a:solidFill>
                  <a:srgbClr val="FFFFFF"/>
                </a:solidFill>
              </a:rPr>
              <a:t> </a:t>
            </a:r>
            <a:r>
              <a:rPr lang="en-US" sz="2000" dirty="0" err="1">
                <a:solidFill>
                  <a:srgbClr val="FFFFFF"/>
                </a:solidFill>
              </a:rPr>
              <a:t>wiadomościom</a:t>
            </a:r>
            <a:r>
              <a:rPr lang="en-US" sz="2000" dirty="0">
                <a:solidFill>
                  <a:srgbClr val="FFFFFF"/>
                </a:solidFill>
              </a:rPr>
              <a:t> e-mail </a:t>
            </a:r>
            <a:r>
              <a:rPr lang="en-US" sz="2000" dirty="0" err="1">
                <a:solidFill>
                  <a:srgbClr val="FFFFFF"/>
                </a:solidFill>
              </a:rPr>
              <a:t>lub</a:t>
            </a:r>
            <a:r>
              <a:rPr lang="en-US" sz="2000" dirty="0">
                <a:solidFill>
                  <a:srgbClr val="FFFFFF"/>
                </a:solidFill>
              </a:rPr>
              <a:t> SMS, w </a:t>
            </a:r>
            <a:r>
              <a:rPr lang="en-US" sz="2000" dirty="0" err="1">
                <a:solidFill>
                  <a:srgbClr val="FFFFFF"/>
                </a:solidFill>
              </a:rPr>
              <a:t>których</a:t>
            </a:r>
            <a:r>
              <a:rPr lang="en-US" sz="2000" dirty="0">
                <a:solidFill>
                  <a:srgbClr val="FFFFFF"/>
                </a:solidFill>
              </a:rPr>
              <a:t> </a:t>
            </a:r>
            <a:r>
              <a:rPr lang="en-US" sz="2000" dirty="0" err="1">
                <a:solidFill>
                  <a:srgbClr val="FFFFFF"/>
                </a:solidFill>
              </a:rPr>
              <a:t>jesteś</a:t>
            </a:r>
            <a:r>
              <a:rPr lang="en-US" sz="2000" dirty="0">
                <a:solidFill>
                  <a:srgbClr val="FFFFFF"/>
                </a:solidFill>
              </a:rPr>
              <a:t> </a:t>
            </a:r>
            <a:r>
              <a:rPr lang="en-US" sz="2000" dirty="0" err="1">
                <a:solidFill>
                  <a:srgbClr val="FFFFFF"/>
                </a:solidFill>
              </a:rPr>
              <a:t>obligowany</a:t>
            </a:r>
            <a:r>
              <a:rPr lang="en-US" sz="2000" dirty="0">
                <a:solidFill>
                  <a:srgbClr val="FFFFFF"/>
                </a:solidFill>
              </a:rPr>
              <a:t> do </a:t>
            </a:r>
            <a:r>
              <a:rPr lang="en-US" sz="2000" dirty="0" err="1">
                <a:solidFill>
                  <a:srgbClr val="FFFFFF"/>
                </a:solidFill>
              </a:rPr>
              <a:t>podania</a:t>
            </a:r>
            <a:r>
              <a:rPr lang="en-US" sz="2000" dirty="0">
                <a:solidFill>
                  <a:srgbClr val="FFFFFF"/>
                </a:solidFill>
              </a:rPr>
              <a:t> </a:t>
            </a:r>
            <a:r>
              <a:rPr lang="en-US" sz="2000" dirty="0" err="1">
                <a:solidFill>
                  <a:srgbClr val="FFFFFF"/>
                </a:solidFill>
              </a:rPr>
              <a:t>danych</a:t>
            </a:r>
            <a:r>
              <a:rPr lang="en-US" sz="2000" dirty="0">
                <a:solidFill>
                  <a:srgbClr val="FFFFFF"/>
                </a:solidFill>
              </a:rPr>
              <a:t> </a:t>
            </a:r>
            <a:r>
              <a:rPr lang="en-US" sz="2000" dirty="0" err="1">
                <a:solidFill>
                  <a:srgbClr val="FFFFFF"/>
                </a:solidFill>
              </a:rPr>
              <a:t>poufnych</a:t>
            </a:r>
            <a:r>
              <a:rPr lang="en-US" sz="2000" dirty="0">
                <a:solidFill>
                  <a:srgbClr val="FFFFFF"/>
                </a:solidFill>
              </a:rPr>
              <a:t>.</a:t>
            </a:r>
            <a:r>
              <a:rPr lang="pl-PL" sz="2000" dirty="0">
                <a:solidFill>
                  <a:srgbClr val="FFFFFF"/>
                </a:solidFill>
              </a:rPr>
              <a:t> </a:t>
            </a:r>
          </a:p>
        </p:txBody>
      </p:sp>
    </p:spTree>
    <p:extLst>
      <p:ext uri="{BB962C8B-B14F-4D97-AF65-F5344CB8AC3E}">
        <p14:creationId xmlns:p14="http://schemas.microsoft.com/office/powerpoint/2010/main" val="35468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800"/>
                                        <p:tgtEl>
                                          <p:spTgt spid="11"/>
                                        </p:tgtEl>
                                      </p:cBhvr>
                                    </p:animEffect>
                                  </p:childTnLst>
                                </p:cTn>
                              </p:par>
                            </p:childTnLst>
                          </p:cTn>
                        </p:par>
                        <p:par>
                          <p:cTn id="8" fill="hold">
                            <p:stCondLst>
                              <p:cond delay="8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2800"/>
                            </p:stCondLst>
                            <p:childTnLst>
                              <p:par>
                                <p:cTn id="13" presetID="6"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par>
                          <p:cTn id="16" fill="hold">
                            <p:stCondLst>
                              <p:cond delay="4800"/>
                            </p:stCondLst>
                            <p:childTnLst>
                              <p:par>
                                <p:cTn id="17" presetID="6"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par>
                          <p:cTn id="20" fill="hold">
                            <p:stCondLst>
                              <p:cond delay="6800"/>
                            </p:stCondLst>
                            <p:childTnLst>
                              <p:par>
                                <p:cTn id="21" presetID="6"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par>
                          <p:cTn id="24" fill="hold">
                            <p:stCondLst>
                              <p:cond delay="8800"/>
                            </p:stCondLst>
                            <p:childTnLst>
                              <p:par>
                                <p:cTn id="25" presetID="6"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par>
                          <p:cTn id="28" fill="hold">
                            <p:stCondLst>
                              <p:cond delay="10800"/>
                            </p:stCondLst>
                            <p:childTnLst>
                              <p:par>
                                <p:cTn id="29" presetID="6"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par>
                          <p:cTn id="32" fill="hold">
                            <p:stCondLst>
                              <p:cond delay="128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par>
                          <p:cTn id="36" fill="hold">
                            <p:stCondLst>
                              <p:cond delay="14800"/>
                            </p:stCondLst>
                            <p:childTnLst>
                              <p:par>
                                <p:cTn id="37" presetID="6"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p:bldP spid="16" grpId="0" animBg="1"/>
      <p:bldP spid="17" grpId="0" animBg="1"/>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11615"/>
          <a:stretch/>
        </p:blipFill>
        <p:spPr>
          <a:xfrm>
            <a:off x="0" y="101598"/>
            <a:ext cx="9206581" cy="6604000"/>
          </a:xfrm>
          <a:prstGeom prst="rect">
            <a:avLst/>
          </a:prstGeom>
        </p:spPr>
      </p:pic>
    </p:spTree>
    <p:extLst>
      <p:ext uri="{BB962C8B-B14F-4D97-AF65-F5344CB8AC3E}">
        <p14:creationId xmlns:p14="http://schemas.microsoft.com/office/powerpoint/2010/main" val="2145215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PoleTekstowe 14"/>
          <p:cNvSpPr txBox="1"/>
          <p:nvPr/>
        </p:nvSpPr>
        <p:spPr>
          <a:xfrm>
            <a:off x="338052" y="1027133"/>
            <a:ext cx="8495501"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l-PL" sz="4800" b="1" spc="150" dirty="0">
                <a:ln w="11430"/>
                <a:solidFill>
                  <a:srgbClr val="000090"/>
                </a:solidFill>
                <a:effectLst>
                  <a:outerShdw blurRad="25400" algn="tl" rotWithShape="0">
                    <a:srgbClr val="000000">
                      <a:alpha val="43000"/>
                    </a:srgbClr>
                  </a:outerShdw>
                </a:effectLst>
                <a:latin typeface="Arial"/>
                <a:cs typeface="Arial"/>
              </a:rPr>
              <a:t>Słucham pytań</a:t>
            </a:r>
          </a:p>
        </p:txBody>
      </p:sp>
      <p:pic>
        <p:nvPicPr>
          <p:cNvPr id="18" name="Obraz 17" descr="biuro__13_.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052" y="2713563"/>
            <a:ext cx="2430809" cy="2041880"/>
          </a:xfrm>
          <a:prstGeom prst="rect">
            <a:avLst/>
          </a:prstGeom>
        </p:spPr>
      </p:pic>
    </p:spTree>
    <p:extLst>
      <p:ext uri="{BB962C8B-B14F-4D97-AF65-F5344CB8AC3E}">
        <p14:creationId xmlns:p14="http://schemas.microsoft.com/office/powerpoint/2010/main" val="3011619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leTekstowe 14"/>
          <p:cNvSpPr txBox="1"/>
          <p:nvPr/>
        </p:nvSpPr>
        <p:spPr>
          <a:xfrm>
            <a:off x="338052" y="2335233"/>
            <a:ext cx="8495501"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pl-PL" sz="4800" b="1" spc="150" dirty="0">
                <a:ln w="11430"/>
                <a:solidFill>
                  <a:schemeClr val="bg1"/>
                </a:solidFill>
                <a:effectLst>
                  <a:outerShdw blurRad="25400" algn="tl" rotWithShape="0">
                    <a:srgbClr val="000000">
                      <a:alpha val="43000"/>
                    </a:srgbClr>
                  </a:outerShdw>
                </a:effectLst>
                <a:latin typeface="Arial"/>
                <a:cs typeface="Arial"/>
              </a:rPr>
              <a:t>Dziękuję za uwagę</a:t>
            </a:r>
          </a:p>
        </p:txBody>
      </p:sp>
    </p:spTree>
    <p:extLst>
      <p:ext uri="{BB962C8B-B14F-4D97-AF65-F5344CB8AC3E}">
        <p14:creationId xmlns:p14="http://schemas.microsoft.com/office/powerpoint/2010/main" val="129880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Od ilu lat można mieć konto bankowe?</a:t>
            </a:r>
          </a:p>
        </p:txBody>
      </p:sp>
      <p:pic>
        <p:nvPicPr>
          <p:cNvPr id="4" name="Obraz 3"/>
          <p:cNvPicPr>
            <a:picLocks noChangeAspect="1"/>
          </p:cNvPicPr>
          <p:nvPr/>
        </p:nvPicPr>
        <p:blipFill>
          <a:blip r:embed="rId4"/>
          <a:stretch>
            <a:fillRect/>
          </a:stretch>
        </p:blipFill>
        <p:spPr>
          <a:xfrm>
            <a:off x="33867" y="2472259"/>
            <a:ext cx="4334955" cy="2167478"/>
          </a:xfrm>
          <a:prstGeom prst="rect">
            <a:avLst/>
          </a:prstGeom>
          <a:ln>
            <a:noFill/>
          </a:ln>
          <a:effectLst>
            <a:softEdge rad="112500"/>
          </a:effectLst>
        </p:spPr>
      </p:pic>
      <p:sp>
        <p:nvSpPr>
          <p:cNvPr id="5" name="Prostokąt 4"/>
          <p:cNvSpPr/>
          <p:nvPr/>
        </p:nvSpPr>
        <p:spPr>
          <a:xfrm>
            <a:off x="4436532" y="2386187"/>
            <a:ext cx="4572000" cy="2308324"/>
          </a:xfrm>
          <a:prstGeom prst="rect">
            <a:avLst/>
          </a:prstGeom>
        </p:spPr>
        <p:txBody>
          <a:bodyPr>
            <a:spAutoFit/>
          </a:bodyPr>
          <a:lstStyle/>
          <a:p>
            <a:r>
              <a:rPr lang="pl-PL" sz="4800" dirty="0">
                <a:solidFill>
                  <a:srgbClr val="FFFFFF"/>
                </a:solidFill>
              </a:rPr>
              <a:t>13 lat – wiek, który pozwala  mieć swoje konto</a:t>
            </a:r>
          </a:p>
        </p:txBody>
      </p:sp>
      <p:sp>
        <p:nvSpPr>
          <p:cNvPr id="2" name="Prostokąt 1"/>
          <p:cNvSpPr/>
          <p:nvPr/>
        </p:nvSpPr>
        <p:spPr>
          <a:xfrm>
            <a:off x="186267" y="4958405"/>
            <a:ext cx="8720665" cy="1200329"/>
          </a:xfrm>
          <a:prstGeom prst="rect">
            <a:avLst/>
          </a:prstGeom>
        </p:spPr>
        <p:txBody>
          <a:bodyPr wrap="square">
            <a:spAutoFit/>
          </a:bodyPr>
          <a:lstStyle/>
          <a:p>
            <a:pPr algn="just"/>
            <a:r>
              <a:rPr lang="pl-PL" dirty="0">
                <a:solidFill>
                  <a:srgbClr val="FFFFFF"/>
                </a:solidFill>
              </a:rPr>
              <a:t>Wtedy osiągasz ograniczoną zdolność do czynności prawnych – tak nazywa się formalnie możliwość do zarządzania pieniędzmi, ale po wcześniejszej zgodzie przedstawiciela ustawowego (czyli rodzica lub opiekuna prawnego). Wiąże się to z tym, że od tego momentu możesz posiadać swoje własne konto bankowe, za zgodą rodziców.</a:t>
            </a:r>
          </a:p>
        </p:txBody>
      </p:sp>
    </p:spTree>
    <p:extLst>
      <p:ext uri="{BB962C8B-B14F-4D97-AF65-F5344CB8AC3E}">
        <p14:creationId xmlns:p14="http://schemas.microsoft.com/office/powerpoint/2010/main" val="32362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Effect transition="in" filter="fade">
                                      <p:cBhvr>
                                        <p:cTn id="9" dur="4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przekonać rodziców (opiekunów)?</a:t>
            </a:r>
          </a:p>
        </p:txBody>
      </p:sp>
      <p:sp>
        <p:nvSpPr>
          <p:cNvPr id="2" name="Prostokąt 1"/>
          <p:cNvSpPr/>
          <p:nvPr/>
        </p:nvSpPr>
        <p:spPr>
          <a:xfrm>
            <a:off x="186267" y="4219741"/>
            <a:ext cx="8720665" cy="1477328"/>
          </a:xfrm>
          <a:prstGeom prst="rect">
            <a:avLst/>
          </a:prstGeom>
        </p:spPr>
        <p:txBody>
          <a:bodyPr wrap="square">
            <a:spAutoFit/>
          </a:bodyPr>
          <a:lstStyle/>
          <a:p>
            <a:pPr algn="just"/>
            <a:r>
              <a:rPr lang="pl-PL" dirty="0">
                <a:solidFill>
                  <a:srgbClr val="FFFFFF"/>
                </a:solidFill>
              </a:rPr>
              <a:t>Mając konto bankowe i trzymając na nim swoje pieniądze, zapewniasz sobie bezpieczeństwo gdy wyjeżdżasz na zieloną szkołę, na obóz, czy gdy wychodzisz na imprezę. Nikt nie okradnie Cię z pieniędzy, nie musisz się martwić, że zgubisz całą kwotę, którą akurat masz ze sobą. Możesz płacić kartą oraz wypłacać z bankomatu niewielkie kwoty potrzebne na bieżące wydatki.</a:t>
            </a:r>
          </a:p>
        </p:txBody>
      </p:sp>
      <p:pic>
        <p:nvPicPr>
          <p:cNvPr id="3" name="Obraz 2"/>
          <p:cNvPicPr>
            <a:picLocks noChangeAspect="1"/>
          </p:cNvPicPr>
          <p:nvPr/>
        </p:nvPicPr>
        <p:blipFill>
          <a:blip r:embed="rId4"/>
          <a:stretch>
            <a:fillRect/>
          </a:stretch>
        </p:blipFill>
        <p:spPr>
          <a:xfrm>
            <a:off x="0" y="1474997"/>
            <a:ext cx="2099733" cy="1049867"/>
          </a:xfrm>
          <a:prstGeom prst="rect">
            <a:avLst/>
          </a:prstGeom>
          <a:ln>
            <a:noFill/>
          </a:ln>
          <a:effectLst>
            <a:softEdge rad="112500"/>
          </a:effectLst>
        </p:spPr>
      </p:pic>
      <p:sp>
        <p:nvSpPr>
          <p:cNvPr id="8" name="Prostokąt 7"/>
          <p:cNvSpPr/>
          <p:nvPr/>
        </p:nvSpPr>
        <p:spPr>
          <a:xfrm>
            <a:off x="186267" y="2732989"/>
            <a:ext cx="8720665" cy="707886"/>
          </a:xfrm>
          <a:prstGeom prst="rect">
            <a:avLst/>
          </a:prstGeom>
        </p:spPr>
        <p:txBody>
          <a:bodyPr wrap="square">
            <a:spAutoFit/>
          </a:bodyPr>
          <a:lstStyle/>
          <a:p>
            <a:pPr algn="ctr"/>
            <a:r>
              <a:rPr lang="pl-PL" sz="4000" b="1" dirty="0">
                <a:solidFill>
                  <a:srgbClr val="FFFFFF"/>
                </a:solidFill>
              </a:rPr>
              <a:t>Bezpieczeństwo naszych pieniędzy</a:t>
            </a:r>
          </a:p>
        </p:txBody>
      </p:sp>
    </p:spTree>
    <p:extLst>
      <p:ext uri="{BB962C8B-B14F-4D97-AF65-F5344CB8AC3E}">
        <p14:creationId xmlns:p14="http://schemas.microsoft.com/office/powerpoint/2010/main" val="398533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Effect transition="in" filter="fade">
                                      <p:cBhvr>
                                        <p:cTn id="9" dur="4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przekonać rodziców (opiekunów)?</a:t>
            </a:r>
          </a:p>
        </p:txBody>
      </p:sp>
      <p:sp>
        <p:nvSpPr>
          <p:cNvPr id="2" name="Prostokąt 1"/>
          <p:cNvSpPr/>
          <p:nvPr/>
        </p:nvSpPr>
        <p:spPr>
          <a:xfrm>
            <a:off x="186267" y="4219741"/>
            <a:ext cx="8720665" cy="1200329"/>
          </a:xfrm>
          <a:prstGeom prst="rect">
            <a:avLst/>
          </a:prstGeom>
        </p:spPr>
        <p:txBody>
          <a:bodyPr wrap="square">
            <a:spAutoFit/>
          </a:bodyPr>
          <a:lstStyle/>
          <a:p>
            <a:pPr algn="just"/>
            <a:r>
              <a:rPr lang="pl-PL" dirty="0">
                <a:solidFill>
                  <a:srgbClr val="FFFFFF"/>
                </a:solidFill>
              </a:rPr>
              <a:t>Własne konto to również odpowiedzialność za pieniądze, które powierzają Ci rodzice. To, jak je wydasz, będzie zależało od Ciebie. Dla Twoich rodziców bardzo ważną sprawą jest to, aby Twoje postępowanie było rozsądne i odpowiedzialne. Cóż może sprzyjać temu lepiej, niż samodzielne dysponowanie pieniędzmi mając kilkanaście lat?</a:t>
            </a:r>
          </a:p>
        </p:txBody>
      </p:sp>
      <p:pic>
        <p:nvPicPr>
          <p:cNvPr id="3" name="Obraz 2"/>
          <p:cNvPicPr>
            <a:picLocks noChangeAspect="1"/>
          </p:cNvPicPr>
          <p:nvPr/>
        </p:nvPicPr>
        <p:blipFill>
          <a:blip r:embed="rId4"/>
          <a:stretch>
            <a:fillRect/>
          </a:stretch>
        </p:blipFill>
        <p:spPr>
          <a:xfrm>
            <a:off x="0" y="1474997"/>
            <a:ext cx="2099733" cy="1049867"/>
          </a:xfrm>
          <a:prstGeom prst="rect">
            <a:avLst/>
          </a:prstGeom>
          <a:ln>
            <a:noFill/>
          </a:ln>
          <a:effectLst>
            <a:softEdge rad="112500"/>
          </a:effectLst>
        </p:spPr>
      </p:pic>
      <p:sp>
        <p:nvSpPr>
          <p:cNvPr id="8" name="Prostokąt 7"/>
          <p:cNvSpPr/>
          <p:nvPr/>
        </p:nvSpPr>
        <p:spPr>
          <a:xfrm>
            <a:off x="186267" y="2732989"/>
            <a:ext cx="8720665" cy="707886"/>
          </a:xfrm>
          <a:prstGeom prst="rect">
            <a:avLst/>
          </a:prstGeom>
        </p:spPr>
        <p:txBody>
          <a:bodyPr wrap="square">
            <a:spAutoFit/>
          </a:bodyPr>
          <a:lstStyle/>
          <a:p>
            <a:pPr algn="ctr"/>
            <a:r>
              <a:rPr lang="pl-PL" sz="4000" b="1" dirty="0">
                <a:solidFill>
                  <a:srgbClr val="FFFFFF"/>
                </a:solidFill>
              </a:rPr>
              <a:t>Nauka odpowiedzialności</a:t>
            </a:r>
          </a:p>
        </p:txBody>
      </p:sp>
    </p:spTree>
    <p:extLst>
      <p:ext uri="{BB962C8B-B14F-4D97-AF65-F5344CB8AC3E}">
        <p14:creationId xmlns:p14="http://schemas.microsoft.com/office/powerpoint/2010/main" val="6157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przekonać rodziców (opiekunów)?</a:t>
            </a:r>
          </a:p>
        </p:txBody>
      </p:sp>
      <p:sp>
        <p:nvSpPr>
          <p:cNvPr id="2" name="Prostokąt 1"/>
          <p:cNvSpPr/>
          <p:nvPr/>
        </p:nvSpPr>
        <p:spPr>
          <a:xfrm>
            <a:off x="186267" y="4219741"/>
            <a:ext cx="8720665" cy="1754327"/>
          </a:xfrm>
          <a:prstGeom prst="rect">
            <a:avLst/>
          </a:prstGeom>
        </p:spPr>
        <p:txBody>
          <a:bodyPr wrap="square">
            <a:spAutoFit/>
          </a:bodyPr>
          <a:lstStyle/>
          <a:p>
            <a:pPr algn="just"/>
            <a:r>
              <a:rPr lang="pl-PL" dirty="0">
                <a:solidFill>
                  <a:srgbClr val="FFFFFF"/>
                </a:solidFill>
              </a:rPr>
              <a:t>Posiadanie konta sprzyja również oszczędzaniu pieniędzy – jeśli uda Ci się wydać mniej, możesz odkładać pieniądze na swoje cele i małe marzenia. Zdecydowanie lepiej robić to na koncie bankowym, niż do glinianej świnki skarbonki. Gdy będziesz posiadać swoje konto osobiste, łatwo możesz otworzyć rachunek oszczędnościowy – na który wpłacać będziesz dodatkowe pieniądze, a bank co miesiąc dopisze Ci odsetki, nie pobierając przy tym żadnej opłaty za prowadzenie rachunku.</a:t>
            </a:r>
          </a:p>
        </p:txBody>
      </p:sp>
      <p:pic>
        <p:nvPicPr>
          <p:cNvPr id="3" name="Obraz 2"/>
          <p:cNvPicPr>
            <a:picLocks noChangeAspect="1"/>
          </p:cNvPicPr>
          <p:nvPr/>
        </p:nvPicPr>
        <p:blipFill>
          <a:blip r:embed="rId4"/>
          <a:stretch>
            <a:fillRect/>
          </a:stretch>
        </p:blipFill>
        <p:spPr>
          <a:xfrm>
            <a:off x="0" y="1474997"/>
            <a:ext cx="2099733" cy="1049867"/>
          </a:xfrm>
          <a:prstGeom prst="rect">
            <a:avLst/>
          </a:prstGeom>
          <a:ln>
            <a:noFill/>
          </a:ln>
          <a:effectLst>
            <a:softEdge rad="112500"/>
          </a:effectLst>
        </p:spPr>
      </p:pic>
      <p:sp>
        <p:nvSpPr>
          <p:cNvPr id="8" name="Prostokąt 7"/>
          <p:cNvSpPr/>
          <p:nvPr/>
        </p:nvSpPr>
        <p:spPr>
          <a:xfrm>
            <a:off x="186267" y="2732989"/>
            <a:ext cx="8720665" cy="707886"/>
          </a:xfrm>
          <a:prstGeom prst="rect">
            <a:avLst/>
          </a:prstGeom>
        </p:spPr>
        <p:txBody>
          <a:bodyPr wrap="square">
            <a:spAutoFit/>
          </a:bodyPr>
          <a:lstStyle/>
          <a:p>
            <a:pPr algn="ctr"/>
            <a:r>
              <a:rPr lang="pl-PL" sz="4000" b="1" dirty="0">
                <a:solidFill>
                  <a:srgbClr val="FFFFFF"/>
                </a:solidFill>
              </a:rPr>
              <a:t>Oszczędność</a:t>
            </a:r>
          </a:p>
        </p:txBody>
      </p:sp>
    </p:spTree>
    <p:extLst>
      <p:ext uri="{BB962C8B-B14F-4D97-AF65-F5344CB8AC3E}">
        <p14:creationId xmlns:p14="http://schemas.microsoft.com/office/powerpoint/2010/main" val="12233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przekonać rodziców (opiekunów)?</a:t>
            </a:r>
          </a:p>
        </p:txBody>
      </p:sp>
      <p:sp>
        <p:nvSpPr>
          <p:cNvPr id="2" name="Prostokąt 1"/>
          <p:cNvSpPr/>
          <p:nvPr/>
        </p:nvSpPr>
        <p:spPr>
          <a:xfrm>
            <a:off x="186267" y="4219741"/>
            <a:ext cx="8720665" cy="1477328"/>
          </a:xfrm>
          <a:prstGeom prst="rect">
            <a:avLst/>
          </a:prstGeom>
        </p:spPr>
        <p:txBody>
          <a:bodyPr wrap="square">
            <a:spAutoFit/>
          </a:bodyPr>
          <a:lstStyle/>
          <a:p>
            <a:pPr algn="just"/>
            <a:r>
              <a:rPr lang="pl-PL" dirty="0">
                <a:solidFill>
                  <a:srgbClr val="FFFFFF"/>
                </a:solidFill>
              </a:rPr>
              <a:t>Jeśli rodzice są wobec Ciebie nieufni i twierdzą, że wydajesz pieniądze „na głupoty”, użyj argumentu, że konto bankowe pomaga zwiększyć kontrolę nad wydatkami. Nie mając konta i dysponując gotówką, nie zawsze pamiętasz na co i gdzie rozeszły się Twoje pieniądze. Płatności kartą lub wypłaty pieniędzy z bankomatu są zapisywane w historii rachunku, przez co w każdej chwili możesz do nich wrócić.</a:t>
            </a:r>
          </a:p>
        </p:txBody>
      </p:sp>
      <p:pic>
        <p:nvPicPr>
          <p:cNvPr id="3" name="Obraz 2"/>
          <p:cNvPicPr>
            <a:picLocks noChangeAspect="1"/>
          </p:cNvPicPr>
          <p:nvPr/>
        </p:nvPicPr>
        <p:blipFill>
          <a:blip r:embed="rId4"/>
          <a:stretch>
            <a:fillRect/>
          </a:stretch>
        </p:blipFill>
        <p:spPr>
          <a:xfrm>
            <a:off x="0" y="1474997"/>
            <a:ext cx="2099733" cy="1049867"/>
          </a:xfrm>
          <a:prstGeom prst="rect">
            <a:avLst/>
          </a:prstGeom>
          <a:ln>
            <a:noFill/>
          </a:ln>
          <a:effectLst>
            <a:softEdge rad="112500"/>
          </a:effectLst>
        </p:spPr>
      </p:pic>
      <p:sp>
        <p:nvSpPr>
          <p:cNvPr id="8" name="Prostokąt 7"/>
          <p:cNvSpPr/>
          <p:nvPr/>
        </p:nvSpPr>
        <p:spPr>
          <a:xfrm>
            <a:off x="186267" y="2732989"/>
            <a:ext cx="8720665" cy="707886"/>
          </a:xfrm>
          <a:prstGeom prst="rect">
            <a:avLst/>
          </a:prstGeom>
        </p:spPr>
        <p:txBody>
          <a:bodyPr wrap="square">
            <a:spAutoFit/>
          </a:bodyPr>
          <a:lstStyle/>
          <a:p>
            <a:pPr algn="ctr"/>
            <a:r>
              <a:rPr lang="pl-PL" sz="4000" b="1" dirty="0">
                <a:solidFill>
                  <a:srgbClr val="FFFFFF"/>
                </a:solidFill>
              </a:rPr>
              <a:t>Większa kontrola nad wydatkami</a:t>
            </a:r>
          </a:p>
        </p:txBody>
      </p:sp>
    </p:spTree>
    <p:extLst>
      <p:ext uri="{BB962C8B-B14F-4D97-AF65-F5344CB8AC3E}">
        <p14:creationId xmlns:p14="http://schemas.microsoft.com/office/powerpoint/2010/main" val="25801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323439"/>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Jak przekonać rodziców (opiekunów)?</a:t>
            </a:r>
          </a:p>
        </p:txBody>
      </p:sp>
      <p:sp>
        <p:nvSpPr>
          <p:cNvPr id="2" name="Prostokąt 1"/>
          <p:cNvSpPr/>
          <p:nvPr/>
        </p:nvSpPr>
        <p:spPr>
          <a:xfrm>
            <a:off x="186267" y="4219741"/>
            <a:ext cx="8720665" cy="1477328"/>
          </a:xfrm>
          <a:prstGeom prst="rect">
            <a:avLst/>
          </a:prstGeom>
        </p:spPr>
        <p:txBody>
          <a:bodyPr wrap="square">
            <a:spAutoFit/>
          </a:bodyPr>
          <a:lstStyle/>
          <a:p>
            <a:pPr algn="just"/>
            <a:r>
              <a:rPr lang="pl-PL" dirty="0">
                <a:solidFill>
                  <a:srgbClr val="FFFFFF"/>
                </a:solidFill>
              </a:rPr>
              <a:t>Wykonywanie przelewów, aktywacja karty, dodawanie odbiorców zaufanych, korzystanie</a:t>
            </a:r>
            <a:br>
              <a:rPr lang="pl-PL" dirty="0">
                <a:solidFill>
                  <a:srgbClr val="FFFFFF"/>
                </a:solidFill>
              </a:rPr>
            </a:br>
            <a:r>
              <a:rPr lang="pl-PL" dirty="0">
                <a:solidFill>
                  <a:srgbClr val="FFFFFF"/>
                </a:solidFill>
              </a:rPr>
              <a:t>z </a:t>
            </a:r>
            <a:r>
              <a:rPr lang="pl-PL" dirty="0" err="1">
                <a:solidFill>
                  <a:srgbClr val="FFFFFF"/>
                </a:solidFill>
              </a:rPr>
              <a:t>tokenów</a:t>
            </a:r>
            <a:r>
              <a:rPr lang="pl-PL" dirty="0">
                <a:solidFill>
                  <a:srgbClr val="FFFFFF"/>
                </a:solidFill>
              </a:rPr>
              <a:t> SMS – to tylko niektóre rzeczy, które będziesz robić korzystając ze swojego konta młodzieżowego. To praktyczne umiejętności, które w swoim życiu wykorzystasz jeszcze nie raz. Im wcześniej je nabędziesz, tym sprawniej będziesz poruszać się w świecie bankowości w przyszłości.</a:t>
            </a:r>
          </a:p>
        </p:txBody>
      </p:sp>
      <p:pic>
        <p:nvPicPr>
          <p:cNvPr id="3" name="Obraz 2"/>
          <p:cNvPicPr>
            <a:picLocks noChangeAspect="1"/>
          </p:cNvPicPr>
          <p:nvPr/>
        </p:nvPicPr>
        <p:blipFill>
          <a:blip r:embed="rId4"/>
          <a:stretch>
            <a:fillRect/>
          </a:stretch>
        </p:blipFill>
        <p:spPr>
          <a:xfrm>
            <a:off x="0" y="1474997"/>
            <a:ext cx="2099733" cy="1049867"/>
          </a:xfrm>
          <a:prstGeom prst="rect">
            <a:avLst/>
          </a:prstGeom>
          <a:ln>
            <a:noFill/>
          </a:ln>
          <a:effectLst>
            <a:softEdge rad="112500"/>
          </a:effectLst>
        </p:spPr>
      </p:pic>
      <p:sp>
        <p:nvSpPr>
          <p:cNvPr id="8" name="Prostokąt 7"/>
          <p:cNvSpPr/>
          <p:nvPr/>
        </p:nvSpPr>
        <p:spPr>
          <a:xfrm>
            <a:off x="186267" y="2732989"/>
            <a:ext cx="8720665" cy="707886"/>
          </a:xfrm>
          <a:prstGeom prst="rect">
            <a:avLst/>
          </a:prstGeom>
        </p:spPr>
        <p:txBody>
          <a:bodyPr wrap="square">
            <a:spAutoFit/>
          </a:bodyPr>
          <a:lstStyle/>
          <a:p>
            <a:pPr algn="ctr"/>
            <a:r>
              <a:rPr lang="pl-PL" sz="4000" b="1" dirty="0">
                <a:solidFill>
                  <a:srgbClr val="FFFFFF"/>
                </a:solidFill>
              </a:rPr>
              <a:t>Zdobywanie nowych umiejętności</a:t>
            </a:r>
          </a:p>
        </p:txBody>
      </p:sp>
    </p:spTree>
    <p:extLst>
      <p:ext uri="{BB962C8B-B14F-4D97-AF65-F5344CB8AC3E}">
        <p14:creationId xmlns:p14="http://schemas.microsoft.com/office/powerpoint/2010/main" val="6489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1" y="1"/>
            <a:ext cx="1966661" cy="1474996"/>
          </a:xfrm>
          <a:prstGeom prst="rect">
            <a:avLst/>
          </a:prstGeom>
        </p:spPr>
      </p:pic>
      <p:pic>
        <p:nvPicPr>
          <p:cNvPr id="6" name="Obraz 5"/>
          <p:cNvPicPr>
            <a:picLocks noChangeAspect="1"/>
          </p:cNvPicPr>
          <p:nvPr/>
        </p:nvPicPr>
        <p:blipFill rotWithShape="1">
          <a:blip r:embed="rId3"/>
          <a:srcRect r="17917"/>
          <a:stretch/>
        </p:blipFill>
        <p:spPr>
          <a:xfrm>
            <a:off x="728134" y="880527"/>
            <a:ext cx="562935" cy="457206"/>
          </a:xfrm>
          <a:prstGeom prst="rect">
            <a:avLst/>
          </a:prstGeom>
          <a:ln>
            <a:noFill/>
          </a:ln>
          <a:effectLst>
            <a:softEdge rad="112500"/>
          </a:effectLst>
        </p:spPr>
      </p:pic>
      <p:sp>
        <p:nvSpPr>
          <p:cNvPr id="9" name="PoleTekstowe 8"/>
          <p:cNvSpPr txBox="1"/>
          <p:nvPr/>
        </p:nvSpPr>
        <p:spPr>
          <a:xfrm>
            <a:off x="1634067" y="560607"/>
            <a:ext cx="8026400" cy="1938992"/>
          </a:xfrm>
          <a:prstGeom prst="rect">
            <a:avLst/>
          </a:prstGeom>
          <a:noFill/>
        </p:spPr>
        <p:txBody>
          <a:bodyPr wrap="square" rtlCol="0">
            <a:spAutoFit/>
            <a:scene3d>
              <a:camera prst="isometricOffAxis2Left"/>
              <a:lightRig rig="soft" dir="t">
                <a:rot lat="0" lon="0" rev="10800000"/>
              </a:lightRig>
            </a:scene3d>
            <a:sp3d extrusionH="57150">
              <a:bevelT w="27940" h="12700" prst="angle"/>
              <a:contourClr>
                <a:srgbClr val="DDDDDD"/>
              </a:contourClr>
            </a:sp3d>
          </a:bodyPr>
          <a:lstStyle/>
          <a:p>
            <a:pPr algn="ctr"/>
            <a:r>
              <a:rPr lang="pl-PL" sz="4000" b="1" spc="150" dirty="0">
                <a:ln w="11430"/>
                <a:solidFill>
                  <a:srgbClr val="FFFFFF"/>
                </a:solidFill>
                <a:effectLst>
                  <a:glow rad="228600">
                    <a:schemeClr val="accent2">
                      <a:satMod val="175000"/>
                      <a:alpha val="40000"/>
                    </a:schemeClr>
                  </a:glow>
                  <a:outerShdw blurRad="25400" algn="tl" rotWithShape="0">
                    <a:srgbClr val="000000">
                      <a:alpha val="43000"/>
                    </a:srgbClr>
                  </a:outerShdw>
                </a:effectLst>
                <a:latin typeface="Arial"/>
                <a:cs typeface="Arial"/>
              </a:rPr>
              <a:t>Na co zwrócić uwagę przy wyborze konta młodzieżowego?</a:t>
            </a:r>
          </a:p>
        </p:txBody>
      </p:sp>
      <p:sp>
        <p:nvSpPr>
          <p:cNvPr id="2" name="Prostokąt 1"/>
          <p:cNvSpPr/>
          <p:nvPr/>
        </p:nvSpPr>
        <p:spPr>
          <a:xfrm>
            <a:off x="186267" y="4118143"/>
            <a:ext cx="8720665" cy="1200329"/>
          </a:xfrm>
          <a:prstGeom prst="rect">
            <a:avLst/>
          </a:prstGeom>
        </p:spPr>
        <p:txBody>
          <a:bodyPr wrap="square">
            <a:spAutoFit/>
          </a:bodyPr>
          <a:lstStyle/>
          <a:p>
            <a:pPr algn="just"/>
            <a:r>
              <a:rPr lang="pl-PL" dirty="0">
                <a:solidFill>
                  <a:srgbClr val="FFFFFF"/>
                </a:solidFill>
              </a:rPr>
              <a:t>Miesięczna opłata za kartę płatniczą to często jedyny koszt, jaki klient ponosi w związku </a:t>
            </a:r>
            <a:br>
              <a:rPr lang="pl-PL" dirty="0">
                <a:solidFill>
                  <a:srgbClr val="FFFFFF"/>
                </a:solidFill>
              </a:rPr>
            </a:br>
            <a:r>
              <a:rPr lang="pl-PL" dirty="0">
                <a:solidFill>
                  <a:srgbClr val="FFFFFF"/>
                </a:solidFill>
              </a:rPr>
              <a:t>z posiadaniem konta. Warto o tym pamiętać i sprawdzić, jakie warunki obowiązują </a:t>
            </a:r>
            <a:br>
              <a:rPr lang="pl-PL" dirty="0">
                <a:solidFill>
                  <a:srgbClr val="FFFFFF"/>
                </a:solidFill>
              </a:rPr>
            </a:br>
            <a:r>
              <a:rPr lang="pl-PL" dirty="0">
                <a:solidFill>
                  <a:srgbClr val="FFFFFF"/>
                </a:solidFill>
              </a:rPr>
              <a:t>w wybranym przez Ciebie banku. Najczęściej jest tak, że częste płacenie kartą zwalnia Cię </a:t>
            </a:r>
            <a:br>
              <a:rPr lang="pl-PL" dirty="0">
                <a:solidFill>
                  <a:srgbClr val="FFFFFF"/>
                </a:solidFill>
              </a:rPr>
            </a:br>
            <a:r>
              <a:rPr lang="pl-PL" dirty="0">
                <a:solidFill>
                  <a:srgbClr val="FFFFFF"/>
                </a:solidFill>
              </a:rPr>
              <a:t>z opłat za nią, lecz ten aspekt trzeba koniecznie zweryfikować przed ostatecznym wyborem</a:t>
            </a:r>
            <a:r>
              <a:rPr lang="pl-PL" dirty="0"/>
              <a:t>.</a:t>
            </a:r>
            <a:endParaRPr lang="pl-PL" dirty="0">
              <a:solidFill>
                <a:srgbClr val="FFFFFF"/>
              </a:solidFill>
            </a:endParaRPr>
          </a:p>
        </p:txBody>
      </p:sp>
      <p:sp>
        <p:nvSpPr>
          <p:cNvPr id="8" name="Prostokąt 7"/>
          <p:cNvSpPr/>
          <p:nvPr/>
        </p:nvSpPr>
        <p:spPr>
          <a:xfrm>
            <a:off x="169331" y="2934323"/>
            <a:ext cx="8720665" cy="584776"/>
          </a:xfrm>
          <a:prstGeom prst="rect">
            <a:avLst/>
          </a:prstGeom>
        </p:spPr>
        <p:txBody>
          <a:bodyPr wrap="square">
            <a:spAutoFit/>
          </a:bodyPr>
          <a:lstStyle/>
          <a:p>
            <a:pPr algn="ctr"/>
            <a:r>
              <a:rPr lang="pl-PL" sz="3200" b="1" dirty="0">
                <a:solidFill>
                  <a:srgbClr val="FFFFFF"/>
                </a:solidFill>
              </a:rPr>
              <a:t>Miesięczny koszt korzystania z karty płatniczej</a:t>
            </a:r>
          </a:p>
        </p:txBody>
      </p:sp>
      <p:pic>
        <p:nvPicPr>
          <p:cNvPr id="3" name="Obraz 2"/>
          <p:cNvPicPr>
            <a:picLocks noChangeAspect="1"/>
          </p:cNvPicPr>
          <p:nvPr/>
        </p:nvPicPr>
        <p:blipFill>
          <a:blip r:embed="rId4"/>
          <a:stretch>
            <a:fillRect/>
          </a:stretch>
        </p:blipFill>
        <p:spPr>
          <a:xfrm>
            <a:off x="25401" y="1397000"/>
            <a:ext cx="1947334" cy="973667"/>
          </a:xfrm>
          <a:prstGeom prst="rect">
            <a:avLst/>
          </a:prstGeom>
        </p:spPr>
      </p:pic>
    </p:spTree>
    <p:extLst>
      <p:ext uri="{BB962C8B-B14F-4D97-AF65-F5344CB8AC3E}">
        <p14:creationId xmlns:p14="http://schemas.microsoft.com/office/powerpoint/2010/main" val="34644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Effect transition="in" filter="fade">
                                      <p:cBhvr>
                                        <p:cTn id="9" dur="4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5176</TotalTime>
  <Words>1291</Words>
  <Application>Microsoft Office PowerPoint</Application>
  <PresentationFormat>Pokaz na ekranie (4:3)</PresentationFormat>
  <Paragraphs>77</Paragraphs>
  <Slides>23</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23</vt:i4>
      </vt:variant>
    </vt:vector>
  </HeadingPairs>
  <TitlesOfParts>
    <vt:vector size="26" baseType="lpstr">
      <vt:lpstr>Arial</vt:lpstr>
      <vt:lpstr>Calibri</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PIENIĄDZ</dc:title>
  <dc:creator>Piotr Urbaniak</dc:creator>
  <cp:lastModifiedBy>Anna Dylak</cp:lastModifiedBy>
  <cp:revision>216</cp:revision>
  <dcterms:created xsi:type="dcterms:W3CDTF">2013-01-05T08:53:13Z</dcterms:created>
  <dcterms:modified xsi:type="dcterms:W3CDTF">2020-04-01T10:10:41Z</dcterms:modified>
</cp:coreProperties>
</file>